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56" r:id="rId19"/>
    <p:sldId id="257" r:id="rId20"/>
    <p:sldId id="258" r:id="rId21"/>
    <p:sldId id="259" r:id="rId22"/>
    <p:sldId id="260"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12/18/2021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Thermodynamics</a:t>
            </a:r>
            <a:endParaRPr lang="en-US" dirty="0"/>
          </a:p>
        </p:txBody>
      </p:sp>
      <p:sp>
        <p:nvSpPr>
          <p:cNvPr id="3" name="Subtitle 2"/>
          <p:cNvSpPr>
            <a:spLocks noGrp="1"/>
          </p:cNvSpPr>
          <p:nvPr>
            <p:ph type="subTitle" idx="1"/>
          </p:nvPr>
        </p:nvSpPr>
        <p:spPr/>
        <p:txBody>
          <a:bodyPr/>
          <a:lstStyle/>
          <a:p>
            <a:r>
              <a:rPr lang="en-US" dirty="0" smtClean="0"/>
              <a:t>Chapter-04</a:t>
            </a:r>
            <a:endParaRPr lang="en-US" dirty="0"/>
          </a:p>
        </p:txBody>
      </p:sp>
    </p:spTree>
    <p:extLst>
      <p:ext uri="{BB962C8B-B14F-4D97-AF65-F5344CB8AC3E}">
        <p14:creationId xmlns:p14="http://schemas.microsoft.com/office/powerpoint/2010/main" val="2023844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7745" y="708344"/>
            <a:ext cx="8010665" cy="5692456"/>
          </a:xfrm>
        </p:spPr>
        <p:txBody>
          <a:bodyPr>
            <a:normAutofit lnSpcReduction="10000"/>
          </a:bodyPr>
          <a:lstStyle/>
          <a:p>
            <a:pPr marL="457200" indent="-457200">
              <a:buFont typeface="+mj-lt"/>
              <a:buAutoNum type="arabicPeriod" startAt="2"/>
            </a:pPr>
            <a:r>
              <a:rPr lang="en-US" dirty="0"/>
              <a:t>The other way to increase the internal energy of the gas is to quickly push the piston inside the cylinder, so that the gas is </a:t>
            </a:r>
            <a:r>
              <a:rPr lang="en-US" dirty="0" smtClean="0"/>
              <a:t>compressed</a:t>
            </a:r>
          </a:p>
          <a:p>
            <a:r>
              <a:rPr lang="en-US" dirty="0"/>
              <a:t>In this case, we know that the piston does some work on the gas in moving it through some </a:t>
            </a:r>
            <a:r>
              <a:rPr lang="en-US" dirty="0" smtClean="0"/>
              <a:t>distance.</a:t>
            </a:r>
          </a:p>
          <a:p>
            <a:r>
              <a:rPr lang="en-US" dirty="0"/>
              <a:t>The gas gains energy and its temperature is </a:t>
            </a:r>
            <a:r>
              <a:rPr lang="en-US" dirty="0" smtClean="0"/>
              <a:t>increased</a:t>
            </a:r>
          </a:p>
          <a:p>
            <a:r>
              <a:rPr lang="en-US" dirty="0"/>
              <a:t>if the gas pushes the piston out, so that the gas is expanded, some work is done by the </a:t>
            </a:r>
            <a:r>
              <a:rPr lang="en-US" dirty="0" smtClean="0"/>
              <a:t>gas</a:t>
            </a:r>
          </a:p>
          <a:p>
            <a:r>
              <a:rPr lang="en-US" dirty="0"/>
              <a:t> It loses some of its energy and the gas cools </a:t>
            </a:r>
            <a:r>
              <a:rPr lang="en-US" dirty="0" smtClean="0"/>
              <a:t>down.</a:t>
            </a:r>
          </a:p>
          <a:p>
            <a:r>
              <a:rPr lang="en-US" dirty="0"/>
              <a:t>Thus, we see that  the  internal  energy  of a system can be changed in two different ways, 1) by heating it or 2) by doing work on </a:t>
            </a:r>
            <a:r>
              <a:rPr lang="en-US" dirty="0" smtClean="0"/>
              <a:t>it.</a:t>
            </a:r>
          </a:p>
          <a:p>
            <a:r>
              <a:rPr lang="en-US" dirty="0"/>
              <a:t>Conclusion of this experiment leads us to a very important principle of </a:t>
            </a:r>
            <a:r>
              <a:rPr lang="en-US" dirty="0" smtClean="0"/>
              <a:t>thermodynamics.</a:t>
            </a:r>
            <a:endParaRPr lang="en-US" dirty="0"/>
          </a:p>
        </p:txBody>
      </p:sp>
      <p:grpSp>
        <p:nvGrpSpPr>
          <p:cNvPr id="4" name="Group 29"/>
          <p:cNvGrpSpPr>
            <a:grpSpLocks/>
          </p:cNvGrpSpPr>
          <p:nvPr/>
        </p:nvGrpSpPr>
        <p:grpSpPr bwMode="auto">
          <a:xfrm>
            <a:off x="141668" y="708343"/>
            <a:ext cx="3400022" cy="1996219"/>
            <a:chOff x="0" y="0"/>
            <a:chExt cx="3990" cy="1397"/>
          </a:xfrm>
          <a:solidFill>
            <a:schemeClr val="tx1"/>
          </a:solidFill>
        </p:grpSpPr>
        <p:pic>
          <p:nvPicPr>
            <p:cNvPr id="5"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 y="1265"/>
              <a:ext cx="113" cy="129"/>
            </a:xfrm>
            <a:prstGeom prst="rect">
              <a:avLst/>
            </a:prstGeom>
            <a:grpFill/>
            <a:extLst/>
          </p:spPr>
        </p:pic>
        <p:sp>
          <p:nvSpPr>
            <p:cNvPr id="6" name="AutoShape 33"/>
            <p:cNvSpPr>
              <a:spLocks/>
            </p:cNvSpPr>
            <p:nvPr/>
          </p:nvSpPr>
          <p:spPr bwMode="auto">
            <a:xfrm>
              <a:off x="975" y="1310"/>
              <a:ext cx="103" cy="39"/>
            </a:xfrm>
            <a:custGeom>
              <a:avLst/>
              <a:gdLst>
                <a:gd name="T0" fmla="+- 0 1077 975"/>
                <a:gd name="T1" fmla="*/ T0 w 103"/>
                <a:gd name="T2" fmla="+- 0 1310 1310"/>
                <a:gd name="T3" fmla="*/ 1310 h 39"/>
                <a:gd name="T4" fmla="+- 0 975 975"/>
                <a:gd name="T5" fmla="*/ T4 w 103"/>
                <a:gd name="T6" fmla="+- 0 1310 1310"/>
                <a:gd name="T7" fmla="*/ 1310 h 39"/>
                <a:gd name="T8" fmla="+- 0 975 975"/>
                <a:gd name="T9" fmla="*/ T8 w 103"/>
                <a:gd name="T10" fmla="+- 0 1318 1310"/>
                <a:gd name="T11" fmla="*/ 1318 h 39"/>
                <a:gd name="T12" fmla="+- 0 1077 975"/>
                <a:gd name="T13" fmla="*/ T12 w 103"/>
                <a:gd name="T14" fmla="+- 0 1318 1310"/>
                <a:gd name="T15" fmla="*/ 1318 h 39"/>
                <a:gd name="T16" fmla="+- 0 1077 975"/>
                <a:gd name="T17" fmla="*/ T16 w 103"/>
                <a:gd name="T18" fmla="+- 0 1310 1310"/>
                <a:gd name="T19" fmla="*/ 1310 h 39"/>
                <a:gd name="T20" fmla="+- 0 1077 975"/>
                <a:gd name="T21" fmla="*/ T20 w 103"/>
                <a:gd name="T22" fmla="+- 0 1341 1310"/>
                <a:gd name="T23" fmla="*/ 1341 h 39"/>
                <a:gd name="T24" fmla="+- 0 975 975"/>
                <a:gd name="T25" fmla="*/ T24 w 103"/>
                <a:gd name="T26" fmla="+- 0 1341 1310"/>
                <a:gd name="T27" fmla="*/ 1341 h 39"/>
                <a:gd name="T28" fmla="+- 0 975 975"/>
                <a:gd name="T29" fmla="*/ T28 w 103"/>
                <a:gd name="T30" fmla="+- 0 1349 1310"/>
                <a:gd name="T31" fmla="*/ 1349 h 39"/>
                <a:gd name="T32" fmla="+- 0 1077 975"/>
                <a:gd name="T33" fmla="*/ T32 w 103"/>
                <a:gd name="T34" fmla="+- 0 1349 1310"/>
                <a:gd name="T35" fmla="*/ 1349 h 39"/>
                <a:gd name="T36" fmla="+- 0 1077 975"/>
                <a:gd name="T37" fmla="*/ T36 w 103"/>
                <a:gd name="T38" fmla="+- 0 1341 1310"/>
                <a:gd name="T39" fmla="*/ 1341 h 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03" h="39">
                  <a:moveTo>
                    <a:pt x="102" y="0"/>
                  </a:moveTo>
                  <a:lnTo>
                    <a:pt x="0" y="0"/>
                  </a:lnTo>
                  <a:lnTo>
                    <a:pt x="0" y="8"/>
                  </a:lnTo>
                  <a:lnTo>
                    <a:pt x="102" y="8"/>
                  </a:lnTo>
                  <a:lnTo>
                    <a:pt x="102" y="0"/>
                  </a:lnTo>
                  <a:close/>
                  <a:moveTo>
                    <a:pt x="102" y="31"/>
                  </a:moveTo>
                  <a:lnTo>
                    <a:pt x="0" y="31"/>
                  </a:lnTo>
                  <a:lnTo>
                    <a:pt x="0" y="39"/>
                  </a:lnTo>
                  <a:lnTo>
                    <a:pt x="102" y="39"/>
                  </a:lnTo>
                  <a:lnTo>
                    <a:pt x="10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32"/>
            <p:cNvSpPr>
              <a:spLocks/>
            </p:cNvSpPr>
            <p:nvPr/>
          </p:nvSpPr>
          <p:spPr bwMode="auto">
            <a:xfrm>
              <a:off x="1152" y="1262"/>
              <a:ext cx="51" cy="132"/>
            </a:xfrm>
            <a:custGeom>
              <a:avLst/>
              <a:gdLst>
                <a:gd name="T0" fmla="+- 0 1203 1152"/>
                <a:gd name="T1" fmla="*/ T0 w 51"/>
                <a:gd name="T2" fmla="+- 0 1391 1263"/>
                <a:gd name="T3" fmla="*/ 1391 h 132"/>
                <a:gd name="T4" fmla="+- 0 1154 1152"/>
                <a:gd name="T5" fmla="*/ T4 w 51"/>
                <a:gd name="T6" fmla="+- 0 1391 1263"/>
                <a:gd name="T7" fmla="*/ 1391 h 132"/>
                <a:gd name="T8" fmla="+- 0 1154 1152"/>
                <a:gd name="T9" fmla="*/ T8 w 51"/>
                <a:gd name="T10" fmla="+- 0 1394 1263"/>
                <a:gd name="T11" fmla="*/ 1394 h 132"/>
                <a:gd name="T12" fmla="+- 0 1203 1152"/>
                <a:gd name="T13" fmla="*/ T12 w 51"/>
                <a:gd name="T14" fmla="+- 0 1394 1263"/>
                <a:gd name="T15" fmla="*/ 1394 h 132"/>
                <a:gd name="T16" fmla="+- 0 1203 1152"/>
                <a:gd name="T17" fmla="*/ T16 w 51"/>
                <a:gd name="T18" fmla="+- 0 1391 1263"/>
                <a:gd name="T19" fmla="*/ 1391 h 132"/>
                <a:gd name="T20" fmla="+- 0 1187 1152"/>
                <a:gd name="T21" fmla="*/ T20 w 51"/>
                <a:gd name="T22" fmla="+- 0 1278 1263"/>
                <a:gd name="T23" fmla="*/ 1278 h 132"/>
                <a:gd name="T24" fmla="+- 0 1165 1152"/>
                <a:gd name="T25" fmla="*/ T24 w 51"/>
                <a:gd name="T26" fmla="+- 0 1278 1263"/>
                <a:gd name="T27" fmla="*/ 1278 h 132"/>
                <a:gd name="T28" fmla="+- 0 1166 1152"/>
                <a:gd name="T29" fmla="*/ T28 w 51"/>
                <a:gd name="T30" fmla="+- 0 1279 1263"/>
                <a:gd name="T31" fmla="*/ 1279 h 132"/>
                <a:gd name="T32" fmla="+- 0 1169 1152"/>
                <a:gd name="T33" fmla="*/ T32 w 51"/>
                <a:gd name="T34" fmla="+- 0 1281 1263"/>
                <a:gd name="T35" fmla="*/ 1281 h 132"/>
                <a:gd name="T36" fmla="+- 0 1170 1152"/>
                <a:gd name="T37" fmla="*/ T36 w 51"/>
                <a:gd name="T38" fmla="+- 0 1282 1263"/>
                <a:gd name="T39" fmla="*/ 1282 h 132"/>
                <a:gd name="T40" fmla="+- 0 1170 1152"/>
                <a:gd name="T41" fmla="*/ T40 w 51"/>
                <a:gd name="T42" fmla="+- 0 1284 1263"/>
                <a:gd name="T43" fmla="*/ 1284 h 132"/>
                <a:gd name="T44" fmla="+- 0 1171 1152"/>
                <a:gd name="T45" fmla="*/ T44 w 51"/>
                <a:gd name="T46" fmla="+- 0 1287 1263"/>
                <a:gd name="T47" fmla="*/ 1287 h 132"/>
                <a:gd name="T48" fmla="+- 0 1171 1152"/>
                <a:gd name="T49" fmla="*/ T48 w 51"/>
                <a:gd name="T50" fmla="+- 0 1293 1263"/>
                <a:gd name="T51" fmla="*/ 1293 h 132"/>
                <a:gd name="T52" fmla="+- 0 1171 1152"/>
                <a:gd name="T53" fmla="*/ T52 w 51"/>
                <a:gd name="T54" fmla="+- 0 1379 1263"/>
                <a:gd name="T55" fmla="*/ 1379 h 132"/>
                <a:gd name="T56" fmla="+- 0 1170 1152"/>
                <a:gd name="T57" fmla="*/ T56 w 51"/>
                <a:gd name="T58" fmla="+- 0 1384 1263"/>
                <a:gd name="T59" fmla="*/ 1384 h 132"/>
                <a:gd name="T60" fmla="+- 0 1170 1152"/>
                <a:gd name="T61" fmla="*/ T60 w 51"/>
                <a:gd name="T62" fmla="+- 0 1385 1263"/>
                <a:gd name="T63" fmla="*/ 1385 h 132"/>
                <a:gd name="T64" fmla="+- 0 1169 1152"/>
                <a:gd name="T65" fmla="*/ T64 w 51"/>
                <a:gd name="T66" fmla="+- 0 1387 1263"/>
                <a:gd name="T67" fmla="*/ 1387 h 132"/>
                <a:gd name="T68" fmla="+- 0 1168 1152"/>
                <a:gd name="T69" fmla="*/ T68 w 51"/>
                <a:gd name="T70" fmla="+- 0 1388 1263"/>
                <a:gd name="T71" fmla="*/ 1388 h 132"/>
                <a:gd name="T72" fmla="+- 0 1164 1152"/>
                <a:gd name="T73" fmla="*/ T72 w 51"/>
                <a:gd name="T74" fmla="+- 0 1390 1263"/>
                <a:gd name="T75" fmla="*/ 1390 h 132"/>
                <a:gd name="T76" fmla="+- 0 1160 1152"/>
                <a:gd name="T77" fmla="*/ T76 w 51"/>
                <a:gd name="T78" fmla="+- 0 1391 1263"/>
                <a:gd name="T79" fmla="*/ 1391 h 132"/>
                <a:gd name="T80" fmla="+- 0 1197 1152"/>
                <a:gd name="T81" fmla="*/ T80 w 51"/>
                <a:gd name="T82" fmla="+- 0 1391 1263"/>
                <a:gd name="T83" fmla="*/ 1391 h 132"/>
                <a:gd name="T84" fmla="+- 0 1193 1152"/>
                <a:gd name="T85" fmla="*/ T84 w 51"/>
                <a:gd name="T86" fmla="+- 0 1390 1263"/>
                <a:gd name="T87" fmla="*/ 1390 h 132"/>
                <a:gd name="T88" fmla="+- 0 1189 1152"/>
                <a:gd name="T89" fmla="*/ T88 w 51"/>
                <a:gd name="T90" fmla="+- 0 1388 1263"/>
                <a:gd name="T91" fmla="*/ 1388 h 132"/>
                <a:gd name="T92" fmla="+- 0 1188 1152"/>
                <a:gd name="T93" fmla="*/ T92 w 51"/>
                <a:gd name="T94" fmla="+- 0 1387 1263"/>
                <a:gd name="T95" fmla="*/ 1387 h 132"/>
                <a:gd name="T96" fmla="+- 0 1187 1152"/>
                <a:gd name="T97" fmla="*/ T96 w 51"/>
                <a:gd name="T98" fmla="+- 0 1383 1263"/>
                <a:gd name="T99" fmla="*/ 1383 h 132"/>
                <a:gd name="T100" fmla="+- 0 1187 1152"/>
                <a:gd name="T101" fmla="*/ T100 w 51"/>
                <a:gd name="T102" fmla="+- 0 1379 1263"/>
                <a:gd name="T103" fmla="*/ 1379 h 132"/>
                <a:gd name="T104" fmla="+- 0 1187 1152"/>
                <a:gd name="T105" fmla="*/ T104 w 51"/>
                <a:gd name="T106" fmla="+- 0 1278 1263"/>
                <a:gd name="T107" fmla="*/ 1278 h 132"/>
                <a:gd name="T108" fmla="+- 0 1187 1152"/>
                <a:gd name="T109" fmla="*/ T108 w 51"/>
                <a:gd name="T110" fmla="+- 0 1263 1263"/>
                <a:gd name="T111" fmla="*/ 1263 h 132"/>
                <a:gd name="T112" fmla="+- 0 1183 1152"/>
                <a:gd name="T113" fmla="*/ T112 w 51"/>
                <a:gd name="T114" fmla="+- 0 1263 1263"/>
                <a:gd name="T115" fmla="*/ 1263 h 132"/>
                <a:gd name="T116" fmla="+- 0 1152 1152"/>
                <a:gd name="T117" fmla="*/ T116 w 51"/>
                <a:gd name="T118" fmla="+- 0 1278 1263"/>
                <a:gd name="T119" fmla="*/ 1278 h 132"/>
                <a:gd name="T120" fmla="+- 0 1154 1152"/>
                <a:gd name="T121" fmla="*/ T120 w 51"/>
                <a:gd name="T122" fmla="+- 0 1281 1263"/>
                <a:gd name="T123" fmla="*/ 1281 h 132"/>
                <a:gd name="T124" fmla="+- 0 1158 1152"/>
                <a:gd name="T125" fmla="*/ T124 w 51"/>
                <a:gd name="T126" fmla="+- 0 1279 1263"/>
                <a:gd name="T127" fmla="*/ 1279 h 132"/>
                <a:gd name="T128" fmla="+- 0 1161 1152"/>
                <a:gd name="T129" fmla="*/ T128 w 51"/>
                <a:gd name="T130" fmla="+- 0 1278 1263"/>
                <a:gd name="T131" fmla="*/ 1278 h 132"/>
                <a:gd name="T132" fmla="+- 0 1187 1152"/>
                <a:gd name="T133" fmla="*/ T132 w 51"/>
                <a:gd name="T134" fmla="+- 0 1278 1263"/>
                <a:gd name="T135" fmla="*/ 1278 h 132"/>
                <a:gd name="T136" fmla="+- 0 1187 1152"/>
                <a:gd name="T137" fmla="*/ T136 w 51"/>
                <a:gd name="T138" fmla="+- 0 1263 1263"/>
                <a:gd name="T139" fmla="*/ 1263 h 13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51" h="132">
                  <a:moveTo>
                    <a:pt x="51" y="128"/>
                  </a:moveTo>
                  <a:lnTo>
                    <a:pt x="2" y="128"/>
                  </a:lnTo>
                  <a:lnTo>
                    <a:pt x="2" y="131"/>
                  </a:lnTo>
                  <a:lnTo>
                    <a:pt x="51" y="131"/>
                  </a:lnTo>
                  <a:lnTo>
                    <a:pt x="51" y="128"/>
                  </a:lnTo>
                  <a:close/>
                  <a:moveTo>
                    <a:pt x="35" y="15"/>
                  </a:moveTo>
                  <a:lnTo>
                    <a:pt x="13" y="15"/>
                  </a:lnTo>
                  <a:lnTo>
                    <a:pt x="14" y="16"/>
                  </a:lnTo>
                  <a:lnTo>
                    <a:pt x="17" y="18"/>
                  </a:lnTo>
                  <a:lnTo>
                    <a:pt x="18" y="19"/>
                  </a:lnTo>
                  <a:lnTo>
                    <a:pt x="18" y="21"/>
                  </a:lnTo>
                  <a:lnTo>
                    <a:pt x="19" y="24"/>
                  </a:lnTo>
                  <a:lnTo>
                    <a:pt x="19" y="30"/>
                  </a:lnTo>
                  <a:lnTo>
                    <a:pt x="19" y="116"/>
                  </a:lnTo>
                  <a:lnTo>
                    <a:pt x="18" y="121"/>
                  </a:lnTo>
                  <a:lnTo>
                    <a:pt x="18" y="122"/>
                  </a:lnTo>
                  <a:lnTo>
                    <a:pt x="17" y="124"/>
                  </a:lnTo>
                  <a:lnTo>
                    <a:pt x="16" y="125"/>
                  </a:lnTo>
                  <a:lnTo>
                    <a:pt x="12" y="127"/>
                  </a:lnTo>
                  <a:lnTo>
                    <a:pt x="8" y="128"/>
                  </a:lnTo>
                  <a:lnTo>
                    <a:pt x="45" y="128"/>
                  </a:lnTo>
                  <a:lnTo>
                    <a:pt x="41" y="127"/>
                  </a:lnTo>
                  <a:lnTo>
                    <a:pt x="37" y="125"/>
                  </a:lnTo>
                  <a:lnTo>
                    <a:pt x="36" y="124"/>
                  </a:lnTo>
                  <a:lnTo>
                    <a:pt x="35" y="120"/>
                  </a:lnTo>
                  <a:lnTo>
                    <a:pt x="35" y="116"/>
                  </a:lnTo>
                  <a:lnTo>
                    <a:pt x="35" y="15"/>
                  </a:lnTo>
                  <a:close/>
                  <a:moveTo>
                    <a:pt x="35" y="0"/>
                  </a:moveTo>
                  <a:lnTo>
                    <a:pt x="31" y="0"/>
                  </a:lnTo>
                  <a:lnTo>
                    <a:pt x="0" y="15"/>
                  </a:lnTo>
                  <a:lnTo>
                    <a:pt x="2" y="18"/>
                  </a:lnTo>
                  <a:lnTo>
                    <a:pt x="6" y="16"/>
                  </a:lnTo>
                  <a:lnTo>
                    <a:pt x="9" y="15"/>
                  </a:lnTo>
                  <a:lnTo>
                    <a:pt x="35" y="1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 y="1262"/>
              <a:ext cx="310" cy="135"/>
            </a:xfrm>
            <a:prstGeom prst="rect">
              <a:avLst/>
            </a:prstGeom>
            <a:grpFill/>
            <a:extLst/>
          </p:spPr>
        </p:pic>
        <p:pic>
          <p:nvPicPr>
            <p:cNvPr id="9"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990" cy="1381"/>
            </a:xfrm>
            <a:prstGeom prst="rect">
              <a:avLst/>
            </a:prstGeom>
            <a:grpFill/>
            <a:extLst/>
          </p:spPr>
        </p:pic>
      </p:grpSp>
      <p:sp>
        <p:nvSpPr>
          <p:cNvPr id="10" name="TextBox 9"/>
          <p:cNvSpPr txBox="1"/>
          <p:nvPr/>
        </p:nvSpPr>
        <p:spPr>
          <a:xfrm>
            <a:off x="0" y="2830501"/>
            <a:ext cx="3541690" cy="584775"/>
          </a:xfrm>
          <a:prstGeom prst="rect">
            <a:avLst/>
          </a:prstGeom>
          <a:noFill/>
        </p:spPr>
        <p:txBody>
          <a:bodyPr wrap="square" rtlCol="0">
            <a:spAutoFit/>
          </a:bodyPr>
          <a:lstStyle/>
          <a:p>
            <a:r>
              <a:rPr lang="en-US" sz="1600" b="1" dirty="0"/>
              <a:t>Change in internal </a:t>
            </a:r>
            <a:r>
              <a:rPr lang="en-US" sz="1600" b="1" dirty="0" smtClean="0"/>
              <a:t>energy by doing work</a:t>
            </a:r>
            <a:endParaRPr lang="en-US" sz="1600" dirty="0"/>
          </a:p>
        </p:txBody>
      </p:sp>
    </p:spTree>
    <p:extLst>
      <p:ext uri="{BB962C8B-B14F-4D97-AF65-F5344CB8AC3E}">
        <p14:creationId xmlns:p14="http://schemas.microsoft.com/office/powerpoint/2010/main" val="276368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1000"/>
                                        <p:tgtEl>
                                          <p:spTgt spid="3">
                                            <p:txEl>
                                              <p:pRg st="6" end="6"/>
                                            </p:txEl>
                                          </p:spTgt>
                                        </p:tgtEl>
                                      </p:cBhvr>
                                    </p:animEffect>
                                    <p:anim calcmode="lin" valueType="num">
                                      <p:cBhvr>
                                        <p:cTn id="6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2138"/>
          </a:xfrm>
        </p:spPr>
        <p:txBody>
          <a:bodyPr/>
          <a:lstStyle/>
          <a:p>
            <a:r>
              <a:rPr lang="en-US" dirty="0"/>
              <a:t>First Law of Thermodynamics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8513" y="1352282"/>
                <a:ext cx="7701565" cy="5177307"/>
              </a:xfrm>
            </p:spPr>
            <p:txBody>
              <a:bodyPr>
                <a:normAutofit fontScale="85000" lnSpcReduction="10000"/>
              </a:bodyPr>
              <a:lstStyle/>
              <a:p>
                <a:r>
                  <a:rPr lang="en-US" dirty="0"/>
                  <a:t>The First Law </a:t>
                </a:r>
                <a:r>
                  <a:rPr lang="en-US" dirty="0" smtClean="0"/>
                  <a:t>state that, </a:t>
                </a:r>
                <a:r>
                  <a:rPr lang="en-US" dirty="0"/>
                  <a:t>the internal energy of a system has to be equal to the work that is being done on the system, plus or minus the heat that flows in or out of the system and any other work that is done on the </a:t>
                </a:r>
                <a:r>
                  <a:rPr lang="en-US" dirty="0" smtClean="0"/>
                  <a:t>system. i.e. </a:t>
                </a:r>
                <a:r>
                  <a:rPr lang="en-US" i="1" dirty="0" smtClean="0"/>
                  <a:t>U</a:t>
                </a:r>
                <a:r>
                  <a:rPr lang="en-US" dirty="0"/>
                  <a:t> = </a:t>
                </a:r>
                <a:r>
                  <a:rPr lang="en-US" i="1" dirty="0"/>
                  <a:t> </a:t>
                </a:r>
                <a:r>
                  <a:rPr lang="en-US" dirty="0"/>
                  <a:t>Q</a:t>
                </a:r>
                <a:r>
                  <a:rPr lang="en-US" i="1"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a:t>
                </a:r>
                <a:endParaRPr lang="en-US" dirty="0" smtClean="0"/>
              </a:p>
              <a:p>
                <a:r>
                  <a:rPr lang="en-US" dirty="0" smtClean="0"/>
                  <a:t>Consider, </a:t>
                </a:r>
                <a:r>
                  <a:rPr lang="en-US" dirty="0"/>
                  <a:t>ideal gas enclosed in a cylinder with a movable, massless, and frictionless </a:t>
                </a:r>
                <a:r>
                  <a:rPr lang="en-US" dirty="0" smtClean="0"/>
                  <a:t>piston.</a:t>
                </a:r>
              </a:p>
              <a:p>
                <a:r>
                  <a:rPr lang="en-US" dirty="0"/>
                  <a:t>First, consider the work done by the system (the gas) in increasing the volume of the </a:t>
                </a:r>
                <a:r>
                  <a:rPr lang="en-US" dirty="0" smtClean="0"/>
                  <a:t>cylinder, as shown in first fig.</a:t>
                </a:r>
              </a:p>
              <a:p>
                <a:r>
                  <a:rPr lang="en-US" dirty="0"/>
                  <a:t>During expansion, </a:t>
                </a:r>
                <a:r>
                  <a:rPr lang="en-US" dirty="0" smtClean="0"/>
                  <a:t> </a:t>
                </a:r>
                <a:r>
                  <a:rPr lang="en-US" dirty="0"/>
                  <a:t>the gas molecules which strike the piston lose their momentum to it, and exert a  pressure  on </a:t>
                </a:r>
                <a:r>
                  <a:rPr lang="en-US" dirty="0" smtClean="0"/>
                  <a:t>it.</a:t>
                </a:r>
              </a:p>
              <a:p>
                <a:r>
                  <a:rPr lang="en-US" dirty="0"/>
                  <a:t>As a result, the piston moves through a finite </a:t>
                </a:r>
                <a:r>
                  <a:rPr lang="en-US" dirty="0" smtClean="0"/>
                  <a:t>distance</a:t>
                </a:r>
                <a:r>
                  <a:rPr lang="en-US" dirty="0"/>
                  <a:t> </a:t>
                </a:r>
                <a:r>
                  <a:rPr lang="en-US" dirty="0" smtClean="0"/>
                  <a:t>and </a:t>
                </a:r>
                <a:r>
                  <a:rPr lang="en-US" i="1" dirty="0" smtClean="0"/>
                  <a:t> </a:t>
                </a:r>
                <a:r>
                  <a:rPr lang="en-US" i="1" dirty="0"/>
                  <a:t>positive work on the </a:t>
                </a:r>
                <a:r>
                  <a:rPr lang="en-US" i="1" dirty="0" smtClean="0"/>
                  <a:t>piston.</a:t>
                </a:r>
              </a:p>
              <a:p>
                <a:r>
                  <a:rPr lang="en-US" dirty="0"/>
                  <a:t>When the piston is pushed in so that the volume of the gas </a:t>
                </a:r>
                <a:r>
                  <a:rPr lang="en-US" dirty="0" smtClean="0"/>
                  <a:t>decreases, the </a:t>
                </a:r>
                <a:r>
                  <a:rPr lang="en-US" dirty="0"/>
                  <a:t>gas molecules striking it gain momentum from the piston</a:t>
                </a:r>
                <a:endParaRPr lang="en-US" dirty="0" smtClean="0"/>
              </a:p>
              <a:p>
                <a:r>
                  <a:rPr lang="en-US" i="1" dirty="0"/>
                  <a:t>The gas does a negative work on the piston</a:t>
                </a:r>
                <a:r>
                  <a:rPr lang="en-US" dirty="0"/>
                  <a:t>.</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8513" y="1352282"/>
                <a:ext cx="7701565" cy="5177307"/>
              </a:xfrm>
              <a:blipFill>
                <a:blip r:embed="rId2"/>
                <a:stretch>
                  <a:fillRect l="-554" t="-471" r="-713" b="-942"/>
                </a:stretch>
              </a:blipFill>
            </p:spPr>
            <p:txBody>
              <a:bodyPr/>
              <a:lstStyle/>
              <a:p>
                <a:r>
                  <a:rPr lang="en-IN">
                    <a:noFill/>
                  </a:rPr>
                  <a:t> </a:t>
                </a:r>
              </a:p>
            </p:txBody>
          </p:sp>
        </mc:Fallback>
      </mc:AlternateContent>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5" name="Group 1"/>
          <p:cNvGrpSpPr>
            <a:grpSpLocks/>
          </p:cNvGrpSpPr>
          <p:nvPr/>
        </p:nvGrpSpPr>
        <p:grpSpPr bwMode="auto">
          <a:xfrm>
            <a:off x="167427" y="1635615"/>
            <a:ext cx="4031086" cy="1700013"/>
            <a:chOff x="0" y="0"/>
            <a:chExt cx="4363" cy="1471"/>
          </a:xfrm>
        </p:grpSpPr>
        <p:sp>
          <p:nvSpPr>
            <p:cNvPr id="6" name="AutoShape 4"/>
            <p:cNvSpPr>
              <a:spLocks/>
            </p:cNvSpPr>
            <p:nvPr/>
          </p:nvSpPr>
          <p:spPr bwMode="auto">
            <a:xfrm>
              <a:off x="11" y="11"/>
              <a:ext cx="3394" cy="1447"/>
            </a:xfrm>
            <a:custGeom>
              <a:avLst/>
              <a:gdLst>
                <a:gd name="T0" fmla="+- 0 12 12"/>
                <a:gd name="T1" fmla="*/ T0 w 3394"/>
                <a:gd name="T2" fmla="+- 0 12 12"/>
                <a:gd name="T3" fmla="*/ 12 h 1447"/>
                <a:gd name="T4" fmla="+- 0 12 12"/>
                <a:gd name="T5" fmla="*/ T4 w 3394"/>
                <a:gd name="T6" fmla="+- 0 1459 12"/>
                <a:gd name="T7" fmla="*/ 1459 h 1447"/>
                <a:gd name="T8" fmla="+- 0 3396 12"/>
                <a:gd name="T9" fmla="*/ T8 w 3394"/>
                <a:gd name="T10" fmla="+- 0 1459 12"/>
                <a:gd name="T11" fmla="*/ 1459 h 1447"/>
                <a:gd name="T12" fmla="+- 0 3307 12"/>
                <a:gd name="T13" fmla="*/ T12 w 3394"/>
                <a:gd name="T14" fmla="+- 0 1364 12"/>
                <a:gd name="T15" fmla="*/ 1364 h 1447"/>
                <a:gd name="T16" fmla="+- 0 107 12"/>
                <a:gd name="T17" fmla="*/ T16 w 3394"/>
                <a:gd name="T18" fmla="+- 0 1358 12"/>
                <a:gd name="T19" fmla="*/ 1358 h 1447"/>
                <a:gd name="T20" fmla="+- 0 107 12"/>
                <a:gd name="T21" fmla="*/ T20 w 3394"/>
                <a:gd name="T22" fmla="+- 0 118 12"/>
                <a:gd name="T23" fmla="*/ 118 h 1447"/>
                <a:gd name="T24" fmla="+- 0 3295 12"/>
                <a:gd name="T25" fmla="*/ T24 w 3394"/>
                <a:gd name="T26" fmla="+- 0 118 12"/>
                <a:gd name="T27" fmla="*/ 118 h 1447"/>
                <a:gd name="T28" fmla="+- 0 3405 12"/>
                <a:gd name="T29" fmla="*/ T28 w 3394"/>
                <a:gd name="T30" fmla="+- 0 22 12"/>
                <a:gd name="T31" fmla="*/ 22 h 1447"/>
                <a:gd name="T32" fmla="+- 0 12 12"/>
                <a:gd name="T33" fmla="*/ T32 w 3394"/>
                <a:gd name="T34" fmla="+- 0 12 12"/>
                <a:gd name="T35" fmla="*/ 12 h 1447"/>
                <a:gd name="T36" fmla="+- 0 3295 12"/>
                <a:gd name="T37" fmla="*/ T36 w 3394"/>
                <a:gd name="T38" fmla="+- 0 118 12"/>
                <a:gd name="T39" fmla="*/ 118 h 1447"/>
                <a:gd name="T40" fmla="+- 0 107 12"/>
                <a:gd name="T41" fmla="*/ T40 w 3394"/>
                <a:gd name="T42" fmla="+- 0 118 12"/>
                <a:gd name="T43" fmla="*/ 118 h 1447"/>
                <a:gd name="T44" fmla="+- 0 3287 12"/>
                <a:gd name="T45" fmla="*/ T44 w 3394"/>
                <a:gd name="T46" fmla="+- 0 125 12"/>
                <a:gd name="T47" fmla="*/ 125 h 1447"/>
                <a:gd name="T48" fmla="+- 0 3295 12"/>
                <a:gd name="T49" fmla="*/ T48 w 3394"/>
                <a:gd name="T50" fmla="+- 0 118 12"/>
                <a:gd name="T51" fmla="*/ 118 h 144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3394" h="1447">
                  <a:moveTo>
                    <a:pt x="0" y="0"/>
                  </a:moveTo>
                  <a:lnTo>
                    <a:pt x="0" y="1447"/>
                  </a:lnTo>
                  <a:lnTo>
                    <a:pt x="3384" y="1447"/>
                  </a:lnTo>
                  <a:lnTo>
                    <a:pt x="3295" y="1352"/>
                  </a:lnTo>
                  <a:lnTo>
                    <a:pt x="95" y="1346"/>
                  </a:lnTo>
                  <a:lnTo>
                    <a:pt x="95" y="106"/>
                  </a:lnTo>
                  <a:lnTo>
                    <a:pt x="3283" y="106"/>
                  </a:lnTo>
                  <a:lnTo>
                    <a:pt x="3393" y="10"/>
                  </a:lnTo>
                  <a:lnTo>
                    <a:pt x="0" y="0"/>
                  </a:lnTo>
                  <a:close/>
                  <a:moveTo>
                    <a:pt x="3283" y="106"/>
                  </a:moveTo>
                  <a:lnTo>
                    <a:pt x="95" y="106"/>
                  </a:lnTo>
                  <a:lnTo>
                    <a:pt x="3275" y="113"/>
                  </a:lnTo>
                  <a:lnTo>
                    <a:pt x="3283" y="106"/>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3"/>
            <p:cNvSpPr>
              <a:spLocks/>
            </p:cNvSpPr>
            <p:nvPr/>
          </p:nvSpPr>
          <p:spPr bwMode="auto">
            <a:xfrm>
              <a:off x="11" y="11"/>
              <a:ext cx="3394" cy="1447"/>
            </a:xfrm>
            <a:custGeom>
              <a:avLst/>
              <a:gdLst>
                <a:gd name="T0" fmla="+- 0 3287 12"/>
                <a:gd name="T1" fmla="*/ T0 w 3394"/>
                <a:gd name="T2" fmla="+- 0 125 12"/>
                <a:gd name="T3" fmla="*/ 125 h 1447"/>
                <a:gd name="T4" fmla="+- 0 107 12"/>
                <a:gd name="T5" fmla="*/ T4 w 3394"/>
                <a:gd name="T6" fmla="+- 0 118 12"/>
                <a:gd name="T7" fmla="*/ 118 h 1447"/>
                <a:gd name="T8" fmla="+- 0 107 12"/>
                <a:gd name="T9" fmla="*/ T8 w 3394"/>
                <a:gd name="T10" fmla="+- 0 1358 12"/>
                <a:gd name="T11" fmla="*/ 1358 h 1447"/>
                <a:gd name="T12" fmla="+- 0 3307 12"/>
                <a:gd name="T13" fmla="*/ T12 w 3394"/>
                <a:gd name="T14" fmla="+- 0 1364 12"/>
                <a:gd name="T15" fmla="*/ 1364 h 1447"/>
                <a:gd name="T16" fmla="+- 0 3396 12"/>
                <a:gd name="T17" fmla="*/ T16 w 3394"/>
                <a:gd name="T18" fmla="+- 0 1459 12"/>
                <a:gd name="T19" fmla="*/ 1459 h 1447"/>
                <a:gd name="T20" fmla="+- 0 12 12"/>
                <a:gd name="T21" fmla="*/ T20 w 3394"/>
                <a:gd name="T22" fmla="+- 0 1459 12"/>
                <a:gd name="T23" fmla="*/ 1459 h 1447"/>
                <a:gd name="T24" fmla="+- 0 12 12"/>
                <a:gd name="T25" fmla="*/ T24 w 3394"/>
                <a:gd name="T26" fmla="+- 0 12 12"/>
                <a:gd name="T27" fmla="*/ 12 h 1447"/>
                <a:gd name="T28" fmla="+- 0 3405 12"/>
                <a:gd name="T29" fmla="*/ T28 w 3394"/>
                <a:gd name="T30" fmla="+- 0 22 12"/>
                <a:gd name="T31" fmla="*/ 22 h 1447"/>
                <a:gd name="T32" fmla="+- 0 3287 12"/>
                <a:gd name="T33" fmla="*/ T32 w 3394"/>
                <a:gd name="T34" fmla="+- 0 125 12"/>
                <a:gd name="T35" fmla="*/ 125 h 144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3394" h="1447">
                  <a:moveTo>
                    <a:pt x="3275" y="113"/>
                  </a:moveTo>
                  <a:lnTo>
                    <a:pt x="95" y="106"/>
                  </a:lnTo>
                  <a:lnTo>
                    <a:pt x="95" y="1346"/>
                  </a:lnTo>
                  <a:lnTo>
                    <a:pt x="3295" y="1352"/>
                  </a:lnTo>
                  <a:lnTo>
                    <a:pt x="3384" y="1447"/>
                  </a:lnTo>
                  <a:lnTo>
                    <a:pt x="0" y="1447"/>
                  </a:lnTo>
                  <a:lnTo>
                    <a:pt x="0" y="0"/>
                  </a:lnTo>
                  <a:lnTo>
                    <a:pt x="3393" y="10"/>
                  </a:lnTo>
                  <a:lnTo>
                    <a:pt x="3275" y="113"/>
                  </a:lnTo>
                  <a:close/>
                </a:path>
              </a:pathLst>
            </a:custGeom>
            <a:noFill/>
            <a:ln w="15177">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 y="110"/>
              <a:ext cx="3383" cy="1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6"/>
          <p:cNvGrpSpPr>
            <a:grpSpLocks/>
          </p:cNvGrpSpPr>
          <p:nvPr/>
        </p:nvGrpSpPr>
        <p:grpSpPr bwMode="auto">
          <a:xfrm>
            <a:off x="136728" y="3737874"/>
            <a:ext cx="4060861" cy="2328075"/>
            <a:chOff x="6160" y="179"/>
            <a:chExt cx="4412" cy="1479"/>
          </a:xfrm>
        </p:grpSpPr>
        <p:sp>
          <p:nvSpPr>
            <p:cNvPr id="9" name="AutoShape 7"/>
            <p:cNvSpPr>
              <a:spLocks/>
            </p:cNvSpPr>
            <p:nvPr/>
          </p:nvSpPr>
          <p:spPr bwMode="auto">
            <a:xfrm>
              <a:off x="6172" y="191"/>
              <a:ext cx="3413" cy="1455"/>
            </a:xfrm>
            <a:custGeom>
              <a:avLst/>
              <a:gdLst>
                <a:gd name="T0" fmla="+- 0 6172 6172"/>
                <a:gd name="T1" fmla="*/ T0 w 3413"/>
                <a:gd name="T2" fmla="+- 0 191 191"/>
                <a:gd name="T3" fmla="*/ 191 h 1455"/>
                <a:gd name="T4" fmla="+- 0 6172 6172"/>
                <a:gd name="T5" fmla="*/ T4 w 3413"/>
                <a:gd name="T6" fmla="+- 0 1646 191"/>
                <a:gd name="T7" fmla="*/ 1646 h 1455"/>
                <a:gd name="T8" fmla="+- 0 9575 6172"/>
                <a:gd name="T9" fmla="*/ T8 w 3413"/>
                <a:gd name="T10" fmla="+- 0 1646 191"/>
                <a:gd name="T11" fmla="*/ 1646 h 1455"/>
                <a:gd name="T12" fmla="+- 0 9486 6172"/>
                <a:gd name="T13" fmla="*/ T12 w 3413"/>
                <a:gd name="T14" fmla="+- 0 1551 191"/>
                <a:gd name="T15" fmla="*/ 1551 h 1455"/>
                <a:gd name="T16" fmla="+- 0 6268 6172"/>
                <a:gd name="T17" fmla="*/ T16 w 3413"/>
                <a:gd name="T18" fmla="+- 0 1544 191"/>
                <a:gd name="T19" fmla="*/ 1544 h 1455"/>
                <a:gd name="T20" fmla="+- 0 6268 6172"/>
                <a:gd name="T21" fmla="*/ T20 w 3413"/>
                <a:gd name="T22" fmla="+- 0 298 191"/>
                <a:gd name="T23" fmla="*/ 298 h 1455"/>
                <a:gd name="T24" fmla="+- 0 9474 6172"/>
                <a:gd name="T25" fmla="*/ T24 w 3413"/>
                <a:gd name="T26" fmla="+- 0 298 191"/>
                <a:gd name="T27" fmla="*/ 298 h 1455"/>
                <a:gd name="T28" fmla="+- 0 9585 6172"/>
                <a:gd name="T29" fmla="*/ T28 w 3413"/>
                <a:gd name="T30" fmla="+- 0 201 191"/>
                <a:gd name="T31" fmla="*/ 201 h 1455"/>
                <a:gd name="T32" fmla="+- 0 6172 6172"/>
                <a:gd name="T33" fmla="*/ T32 w 3413"/>
                <a:gd name="T34" fmla="+- 0 191 191"/>
                <a:gd name="T35" fmla="*/ 191 h 1455"/>
                <a:gd name="T36" fmla="+- 0 9474 6172"/>
                <a:gd name="T37" fmla="*/ T36 w 3413"/>
                <a:gd name="T38" fmla="+- 0 298 191"/>
                <a:gd name="T39" fmla="*/ 298 h 1455"/>
                <a:gd name="T40" fmla="+- 0 6268 6172"/>
                <a:gd name="T41" fmla="*/ T40 w 3413"/>
                <a:gd name="T42" fmla="+- 0 298 191"/>
                <a:gd name="T43" fmla="*/ 298 h 1455"/>
                <a:gd name="T44" fmla="+- 0 9466 6172"/>
                <a:gd name="T45" fmla="*/ T44 w 3413"/>
                <a:gd name="T46" fmla="+- 0 305 191"/>
                <a:gd name="T47" fmla="*/ 305 h 1455"/>
                <a:gd name="T48" fmla="+- 0 9474 6172"/>
                <a:gd name="T49" fmla="*/ T48 w 3413"/>
                <a:gd name="T50" fmla="+- 0 298 191"/>
                <a:gd name="T51" fmla="*/ 298 h 14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3413" h="1455">
                  <a:moveTo>
                    <a:pt x="0" y="0"/>
                  </a:moveTo>
                  <a:lnTo>
                    <a:pt x="0" y="1455"/>
                  </a:lnTo>
                  <a:lnTo>
                    <a:pt x="3403" y="1455"/>
                  </a:lnTo>
                  <a:lnTo>
                    <a:pt x="3314" y="1360"/>
                  </a:lnTo>
                  <a:lnTo>
                    <a:pt x="96" y="1353"/>
                  </a:lnTo>
                  <a:lnTo>
                    <a:pt x="96" y="107"/>
                  </a:lnTo>
                  <a:lnTo>
                    <a:pt x="3302" y="107"/>
                  </a:lnTo>
                  <a:lnTo>
                    <a:pt x="3413" y="10"/>
                  </a:lnTo>
                  <a:lnTo>
                    <a:pt x="0" y="0"/>
                  </a:lnTo>
                  <a:close/>
                  <a:moveTo>
                    <a:pt x="3302" y="107"/>
                  </a:moveTo>
                  <a:lnTo>
                    <a:pt x="96" y="107"/>
                  </a:lnTo>
                  <a:lnTo>
                    <a:pt x="3294" y="114"/>
                  </a:lnTo>
                  <a:lnTo>
                    <a:pt x="3302" y="107"/>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p:cNvSpPr>
            <p:nvPr/>
          </p:nvSpPr>
          <p:spPr bwMode="auto">
            <a:xfrm>
              <a:off x="6172" y="191"/>
              <a:ext cx="3413" cy="1455"/>
            </a:xfrm>
            <a:custGeom>
              <a:avLst/>
              <a:gdLst>
                <a:gd name="T0" fmla="+- 0 9466 6172"/>
                <a:gd name="T1" fmla="*/ T0 w 3413"/>
                <a:gd name="T2" fmla="+- 0 305 191"/>
                <a:gd name="T3" fmla="*/ 305 h 1455"/>
                <a:gd name="T4" fmla="+- 0 6268 6172"/>
                <a:gd name="T5" fmla="*/ T4 w 3413"/>
                <a:gd name="T6" fmla="+- 0 298 191"/>
                <a:gd name="T7" fmla="*/ 298 h 1455"/>
                <a:gd name="T8" fmla="+- 0 6268 6172"/>
                <a:gd name="T9" fmla="*/ T8 w 3413"/>
                <a:gd name="T10" fmla="+- 0 1544 191"/>
                <a:gd name="T11" fmla="*/ 1544 h 1455"/>
                <a:gd name="T12" fmla="+- 0 9486 6172"/>
                <a:gd name="T13" fmla="*/ T12 w 3413"/>
                <a:gd name="T14" fmla="+- 0 1551 191"/>
                <a:gd name="T15" fmla="*/ 1551 h 1455"/>
                <a:gd name="T16" fmla="+- 0 9575 6172"/>
                <a:gd name="T17" fmla="*/ T16 w 3413"/>
                <a:gd name="T18" fmla="+- 0 1646 191"/>
                <a:gd name="T19" fmla="*/ 1646 h 1455"/>
                <a:gd name="T20" fmla="+- 0 6172 6172"/>
                <a:gd name="T21" fmla="*/ T20 w 3413"/>
                <a:gd name="T22" fmla="+- 0 1646 191"/>
                <a:gd name="T23" fmla="*/ 1646 h 1455"/>
                <a:gd name="T24" fmla="+- 0 6172 6172"/>
                <a:gd name="T25" fmla="*/ T24 w 3413"/>
                <a:gd name="T26" fmla="+- 0 191 191"/>
                <a:gd name="T27" fmla="*/ 191 h 1455"/>
                <a:gd name="T28" fmla="+- 0 9585 6172"/>
                <a:gd name="T29" fmla="*/ T28 w 3413"/>
                <a:gd name="T30" fmla="+- 0 201 191"/>
                <a:gd name="T31" fmla="*/ 201 h 1455"/>
                <a:gd name="T32" fmla="+- 0 9466 6172"/>
                <a:gd name="T33" fmla="*/ T32 w 3413"/>
                <a:gd name="T34" fmla="+- 0 305 191"/>
                <a:gd name="T35" fmla="*/ 305 h 14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3413" h="1455">
                  <a:moveTo>
                    <a:pt x="3294" y="114"/>
                  </a:moveTo>
                  <a:lnTo>
                    <a:pt x="96" y="107"/>
                  </a:lnTo>
                  <a:lnTo>
                    <a:pt x="96" y="1353"/>
                  </a:lnTo>
                  <a:lnTo>
                    <a:pt x="3314" y="1360"/>
                  </a:lnTo>
                  <a:lnTo>
                    <a:pt x="3403" y="1455"/>
                  </a:lnTo>
                  <a:lnTo>
                    <a:pt x="0" y="1455"/>
                  </a:lnTo>
                  <a:lnTo>
                    <a:pt x="0" y="0"/>
                  </a:lnTo>
                  <a:lnTo>
                    <a:pt x="3413" y="10"/>
                  </a:lnTo>
                  <a:lnTo>
                    <a:pt x="3294" y="114"/>
                  </a:lnTo>
                  <a:close/>
                </a:path>
              </a:pathLst>
            </a:custGeom>
            <a:noFill/>
            <a:ln w="1526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 y="290"/>
              <a:ext cx="1428"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4" y="612"/>
              <a:ext cx="140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 y="1064"/>
              <a:ext cx="496"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399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Effect transition="in" filter="fade">
                                      <p:cBhvr>
                                        <p:cTn id="56" dur="1000"/>
                                        <p:tgtEl>
                                          <p:spTgt spid="3">
                                            <p:txEl>
                                              <p:pRg st="5" end="5"/>
                                            </p:txEl>
                                          </p:spTgt>
                                        </p:tgtEl>
                                      </p:cBhvr>
                                    </p:animEffect>
                                    <p:anim calcmode="lin" valueType="num">
                                      <p:cBhvr>
                                        <p:cTn id="5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fade">
                                      <p:cBhvr>
                                        <p:cTn id="63" dur="1000"/>
                                        <p:tgtEl>
                                          <p:spTgt spid="3">
                                            <p:txEl>
                                              <p:pRg st="6" end="6"/>
                                            </p:txEl>
                                          </p:spTgt>
                                        </p:tgtEl>
                                      </p:cBhvr>
                                    </p:animEffect>
                                    <p:anim calcmode="lin" valueType="num">
                                      <p:cBhvr>
                                        <p:cTn id="6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19238" y="296213"/>
                <a:ext cx="9135387" cy="6349285"/>
              </a:xfrm>
            </p:spPr>
            <p:txBody>
              <a:bodyPr>
                <a:normAutofit fontScale="70000" lnSpcReduction="20000"/>
              </a:bodyPr>
              <a:lstStyle/>
              <a:p>
                <a:r>
                  <a:rPr lang="en-US" dirty="0" smtClean="0"/>
                  <a:t>Consider </a:t>
                </a:r>
                <a:r>
                  <a:rPr lang="en-US" dirty="0"/>
                  <a:t>a system enclosed in a cylinder with a movable, massless, and frictionless piston so that </a:t>
                </a:r>
                <a:r>
                  <a:rPr lang="en-US" dirty="0" smtClean="0"/>
                  <a:t>its </a:t>
                </a:r>
                <a:r>
                  <a:rPr lang="en-US" dirty="0"/>
                  <a:t>volume can </a:t>
                </a:r>
                <a:r>
                  <a:rPr lang="en-US" dirty="0" smtClean="0"/>
                  <a:t>change.</a:t>
                </a:r>
              </a:p>
              <a:p>
                <a:r>
                  <a:rPr lang="en-US" dirty="0"/>
                  <a:t>Let the cross sectional area of the cylinder (and the piston) be </a:t>
                </a:r>
                <a:r>
                  <a:rPr lang="en-US" i="1" dirty="0"/>
                  <a:t>A</a:t>
                </a:r>
                <a:r>
                  <a:rPr lang="en-US" dirty="0"/>
                  <a:t>, and the constant pressure exerted by the system  on the piston be </a:t>
                </a:r>
                <a:r>
                  <a:rPr lang="en-US" i="1" dirty="0"/>
                  <a:t>P</a:t>
                </a:r>
                <a:endParaRPr lang="en-US" dirty="0"/>
              </a:p>
              <a:p>
                <a:r>
                  <a:rPr lang="en-US" dirty="0" smtClean="0"/>
                  <a:t>Hence, </a:t>
                </a:r>
                <a:r>
                  <a:rPr lang="en-US" i="1" dirty="0"/>
                  <a:t>F </a:t>
                </a:r>
                <a:r>
                  <a:rPr lang="en-US" dirty="0"/>
                  <a:t>= </a:t>
                </a:r>
                <a:r>
                  <a:rPr lang="en-US" i="1" dirty="0" smtClean="0"/>
                  <a:t>PA</a:t>
                </a:r>
                <a:endParaRPr lang="en-US" dirty="0" smtClean="0"/>
              </a:p>
              <a:p>
                <a:r>
                  <a:rPr lang="en-US" dirty="0"/>
                  <a:t>If   the piston moves through an </a:t>
                </a:r>
                <a:r>
                  <a:rPr lang="en-US" dirty="0" smtClean="0"/>
                  <a:t>infinitesimal </a:t>
                </a:r>
                <a:r>
                  <a:rPr lang="en-US" dirty="0"/>
                  <a:t>distance </a:t>
                </a:r>
                <a:r>
                  <a:rPr lang="en-US" i="1" dirty="0"/>
                  <a:t>dx</a:t>
                </a:r>
                <a:r>
                  <a:rPr lang="en-US" dirty="0"/>
                  <a:t>, the work done by this force </a:t>
                </a:r>
                <a:r>
                  <a:rPr lang="en-US" dirty="0" smtClean="0"/>
                  <a:t>is, dW=Fad = P.dV  (As Ad = V)</a:t>
                </a:r>
              </a:p>
              <a:p>
                <a:r>
                  <a:rPr lang="en-US" dirty="0"/>
                  <a:t>total work done in changing the volume of the cylinder </a:t>
                </a:r>
                <a:r>
                  <a:rPr lang="en-US" dirty="0" smtClean="0"/>
                  <a:t>is,</a:t>
                </a:r>
              </a:p>
              <a:p>
                <a:pPr marL="0" indent="0">
                  <a:buNone/>
                </a:pPr>
                <a:r>
                  <a:rPr lang="en-US" dirty="0"/>
                  <a:t> </a:t>
                </a:r>
                <a:r>
                  <a:rPr lang="en-US" dirty="0" smtClean="0"/>
                  <a:t> 	W</a:t>
                </a:r>
                <a14:m>
                  <m:oMath xmlns:m="http://schemas.openxmlformats.org/officeDocument/2006/math">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𝑉</m:t>
                        </m:r>
                        <m:r>
                          <a:rPr lang="en-US" b="0" i="1" smtClean="0">
                            <a:latin typeface="Cambria Math" panose="02040503050406030204" pitchFamily="18" charset="0"/>
                          </a:rPr>
                          <m:t>𝑖</m:t>
                        </m:r>
                      </m:sub>
                      <m:sup>
                        <m:r>
                          <a:rPr lang="en-US" b="0" i="1" smtClean="0">
                            <a:latin typeface="Cambria Math" panose="02040503050406030204" pitchFamily="18" charset="0"/>
                          </a:rPr>
                          <m:t>𝑉𝑓</m:t>
                        </m:r>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𝑑𝑉</m:t>
                        </m:r>
                      </m:e>
                    </m:nary>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𝑖</m:t>
                        </m:r>
                      </m:sub>
                    </m:sSub>
                  </m:oMath>
                </a14:m>
                <a:r>
                  <a:rPr lang="en-US" dirty="0" smtClean="0"/>
                  <a:t>)</a:t>
                </a:r>
              </a:p>
              <a:p>
                <a:r>
                  <a:rPr lang="en-US" dirty="0" smtClean="0"/>
                  <a:t>Since, </a:t>
                </a:r>
                <a:r>
                  <a:rPr lang="en-US" dirty="0"/>
                  <a:t>internal energy of a system can be changed either by providing some heat to it (or, by removing heat from it) or, by doing some work on </a:t>
                </a:r>
                <a:r>
                  <a:rPr lang="en-US" dirty="0" smtClean="0"/>
                  <a:t>it</a:t>
                </a:r>
              </a:p>
              <a:p>
                <a:r>
                  <a:rPr lang="en-US" dirty="0"/>
                  <a:t>When the amount of heat </a:t>
                </a:r>
                <a:r>
                  <a:rPr lang="en-US" i="1" dirty="0"/>
                  <a:t>Q </a:t>
                </a:r>
                <a:r>
                  <a:rPr lang="en-US" dirty="0"/>
                  <a:t>is added to the system and the system does not do any work during the process, its internal energy increases by the amount,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smtClean="0"/>
                  <a:t>U </a:t>
                </a:r>
                <a:r>
                  <a:rPr lang="en-US" dirty="0"/>
                  <a:t>= </a:t>
                </a:r>
                <a:r>
                  <a:rPr lang="en-US" i="1" dirty="0" smtClean="0"/>
                  <a:t>Q</a:t>
                </a:r>
              </a:p>
              <a:p>
                <a:r>
                  <a:rPr lang="en-US" dirty="0"/>
                  <a:t>when the system does some work to increase its volume, and no heat is added to it while expanding, the system loses energy to its surrounding and its internal energy </a:t>
                </a:r>
                <a:r>
                  <a:rPr lang="en-US" dirty="0" smtClean="0"/>
                  <a:t>decreases</a:t>
                </a:r>
              </a:p>
              <a:p>
                <a:r>
                  <a:rPr lang="en-US" dirty="0"/>
                  <a:t>This means that when </a:t>
                </a:r>
                <a:r>
                  <a:rPr lang="en-US" i="1" dirty="0"/>
                  <a:t>W </a:t>
                </a:r>
                <a:r>
                  <a:rPr lang="en-US" dirty="0"/>
                  <a:t>is positive,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i="1" dirty="0"/>
                  <a:t>U</a:t>
                </a:r>
                <a:r>
                  <a:rPr lang="en-US" i="1" dirty="0" smtClean="0"/>
                  <a:t> </a:t>
                </a:r>
                <a:r>
                  <a:rPr lang="en-US" dirty="0"/>
                  <a:t>is negative and, vice </a:t>
                </a:r>
                <a:r>
                  <a:rPr lang="en-US" dirty="0" smtClean="0"/>
                  <a:t>versa,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i="1" dirty="0"/>
                  <a:t>U </a:t>
                </a:r>
                <a:r>
                  <a:rPr lang="en-US" dirty="0"/>
                  <a:t>= </a:t>
                </a:r>
                <a:r>
                  <a:rPr lang="en-US" i="1" dirty="0" smtClean="0"/>
                  <a:t>-W</a:t>
                </a:r>
              </a:p>
              <a:p>
                <a:r>
                  <a:rPr lang="en-US" dirty="0"/>
                  <a:t>In practice, the internal energy can change by both the </a:t>
                </a:r>
                <a:r>
                  <a:rPr lang="en-US" dirty="0" smtClean="0"/>
                  <a:t>ways.</a:t>
                </a:r>
              </a:p>
              <a:p>
                <a:r>
                  <a:rPr lang="en-US" dirty="0" smtClean="0"/>
                  <a:t>Hence </a:t>
                </a:r>
                <a:r>
                  <a:rPr lang="en-US" dirty="0"/>
                  <a:t>total change in the internal energy </a:t>
                </a:r>
                <a:r>
                  <a:rPr lang="en-US" dirty="0" smtClean="0"/>
                  <a:t>as,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i="1" dirty="0" smtClean="0"/>
                  <a:t>U </a:t>
                </a:r>
                <a:r>
                  <a:rPr lang="en-US" i="1" dirty="0"/>
                  <a:t>= Q </a:t>
                </a:r>
                <a:r>
                  <a:rPr lang="en-US" i="1" dirty="0" smtClean="0"/>
                  <a:t>–W or Q =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i="1" dirty="0" smtClean="0"/>
                  <a:t>U+W</a:t>
                </a:r>
                <a:endParaRPr lang="en-US" dirty="0"/>
              </a:p>
              <a:p>
                <a:r>
                  <a:rPr lang="en-US" dirty="0" smtClean="0"/>
                  <a:t>This </a:t>
                </a:r>
                <a:r>
                  <a:rPr lang="en-US" dirty="0"/>
                  <a:t>is the mathematical statement of the first law of </a:t>
                </a:r>
                <a:r>
                  <a:rPr lang="en-US" dirty="0" smtClean="0"/>
                  <a:t>thermodynamics</a:t>
                </a:r>
              </a:p>
              <a:p>
                <a:r>
                  <a:rPr lang="en-US" dirty="0"/>
                  <a:t>The quantities </a:t>
                </a:r>
                <a:r>
                  <a:rPr lang="en-US" i="1" dirty="0"/>
                  <a:t>W </a:t>
                </a:r>
                <a:r>
                  <a:rPr lang="en-US" dirty="0"/>
                  <a:t>and </a:t>
                </a:r>
                <a:r>
                  <a:rPr lang="en-US" i="1" dirty="0"/>
                  <a:t>Q </a:t>
                </a:r>
                <a:r>
                  <a:rPr lang="en-US" dirty="0"/>
                  <a:t>can be positive, negative or zero, therefore,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i="1" dirty="0" smtClean="0"/>
                  <a:t>U </a:t>
                </a:r>
                <a:r>
                  <a:rPr lang="en-US" dirty="0"/>
                  <a:t>can be positive, negative, or zero</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19238" y="296213"/>
                <a:ext cx="9135387" cy="6349285"/>
              </a:xfrm>
              <a:blipFill>
                <a:blip r:embed="rId2"/>
                <a:stretch>
                  <a:fillRect l="-200" t="-288" r="-868"/>
                </a:stretch>
              </a:blipFill>
            </p:spPr>
            <p:txBody>
              <a:bodyPr/>
              <a:lstStyle/>
              <a:p>
                <a:r>
                  <a:rPr lang="en-IN">
                    <a:noFill/>
                  </a:rPr>
                  <a:t> </a:t>
                </a:r>
              </a:p>
            </p:txBody>
          </p:sp>
        </mc:Fallback>
      </mc:AlternateContent>
      <p:pic>
        <p:nvPicPr>
          <p:cNvPr id="4" name="image409.png"/>
          <p:cNvPicPr/>
          <p:nvPr/>
        </p:nvPicPr>
        <p:blipFill>
          <a:blip r:embed="rId3" cstate="print"/>
          <a:stretch>
            <a:fillRect/>
          </a:stretch>
        </p:blipFill>
        <p:spPr>
          <a:xfrm>
            <a:off x="297545" y="2964815"/>
            <a:ext cx="2621693" cy="1594306"/>
          </a:xfrm>
          <a:prstGeom prst="rect">
            <a:avLst/>
          </a:prstGeom>
        </p:spPr>
      </p:pic>
    </p:spTree>
    <p:extLst>
      <p:ext uri="{BB962C8B-B14F-4D97-AF65-F5344CB8AC3E}">
        <p14:creationId xmlns:p14="http://schemas.microsoft.com/office/powerpoint/2010/main" val="193390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1000"/>
                                        <p:tgtEl>
                                          <p:spTgt spid="3">
                                            <p:txEl>
                                              <p:pRg st="9" end="9"/>
                                            </p:txEl>
                                          </p:spTgt>
                                        </p:tgtEl>
                                      </p:cBhvr>
                                    </p:animEffect>
                                    <p:anim calcmode="lin" valueType="num">
                                      <p:cBhvr>
                                        <p:cTn id="7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fade">
                                      <p:cBhvr>
                                        <p:cTn id="84" dur="1000"/>
                                        <p:tgtEl>
                                          <p:spTgt spid="3">
                                            <p:txEl>
                                              <p:pRg st="10" end="10"/>
                                            </p:txEl>
                                          </p:spTgt>
                                        </p:tgtEl>
                                      </p:cBhvr>
                                    </p:animEffect>
                                    <p:anim calcmode="lin" valueType="num">
                                      <p:cBhvr>
                                        <p:cTn id="8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animEffect transition="in" filter="fade">
                                      <p:cBhvr>
                                        <p:cTn id="91" dur="1000"/>
                                        <p:tgtEl>
                                          <p:spTgt spid="3">
                                            <p:txEl>
                                              <p:pRg st="11" end="11"/>
                                            </p:txEl>
                                          </p:spTgt>
                                        </p:tgtEl>
                                      </p:cBhvr>
                                    </p:animEffect>
                                    <p:anim calcmode="lin" valueType="num">
                                      <p:cBhvr>
                                        <p:cTn id="9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1000"/>
                                        <p:tgtEl>
                                          <p:spTgt spid="3">
                                            <p:txEl>
                                              <p:pRg st="12" end="12"/>
                                            </p:txEl>
                                          </p:spTgt>
                                        </p:tgtEl>
                                      </p:cBhvr>
                                    </p:animEffect>
                                    <p:anim calcmode="lin" valueType="num">
                                      <p:cBhvr>
                                        <p:cTn id="9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3" end="13"/>
                                            </p:txEl>
                                          </p:spTgt>
                                        </p:tgtEl>
                                        <p:attrNameLst>
                                          <p:attrName>style.visibility</p:attrName>
                                        </p:attrNameLst>
                                      </p:cBhvr>
                                      <p:to>
                                        <p:strVal val="visible"/>
                                      </p:to>
                                    </p:set>
                                    <p:animEffect transition="in" filter="fade">
                                      <p:cBhvr>
                                        <p:cTn id="105" dur="1000"/>
                                        <p:tgtEl>
                                          <p:spTgt spid="3">
                                            <p:txEl>
                                              <p:pRg st="13" end="13"/>
                                            </p:txEl>
                                          </p:spTgt>
                                        </p:tgtEl>
                                      </p:cBhvr>
                                    </p:animEffect>
                                    <p:anim calcmode="lin" valueType="num">
                                      <p:cBhvr>
                                        <p:cTn id="10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305483" cy="732138"/>
          </a:xfrm>
        </p:spPr>
        <p:txBody>
          <a:bodyPr>
            <a:normAutofit fontScale="90000"/>
          </a:bodyPr>
          <a:lstStyle/>
          <a:p>
            <a:r>
              <a:rPr lang="en-US" dirty="0"/>
              <a:t>Property of a system or a system variable</a:t>
            </a:r>
          </a:p>
        </p:txBody>
      </p:sp>
      <p:sp>
        <p:nvSpPr>
          <p:cNvPr id="3" name="Content Placeholder 2"/>
          <p:cNvSpPr>
            <a:spLocks noGrp="1"/>
          </p:cNvSpPr>
          <p:nvPr>
            <p:ph idx="1"/>
          </p:nvPr>
        </p:nvSpPr>
        <p:spPr>
          <a:xfrm>
            <a:off x="309094" y="1352282"/>
            <a:ext cx="11642500" cy="5293217"/>
          </a:xfrm>
        </p:spPr>
        <p:txBody>
          <a:bodyPr/>
          <a:lstStyle/>
          <a:p>
            <a:r>
              <a:rPr lang="en-US" dirty="0"/>
              <a:t>It is any measurable or observable characteristic or property of a system when the system remains in </a:t>
            </a:r>
            <a:r>
              <a:rPr lang="en-US" dirty="0" smtClean="0"/>
              <a:t>equilibrium.</a:t>
            </a:r>
          </a:p>
          <a:p>
            <a:r>
              <a:rPr lang="en-US" dirty="0" smtClean="0"/>
              <a:t>We </a:t>
            </a:r>
            <a:r>
              <a:rPr lang="en-US" dirty="0"/>
              <a:t>use the term variable to describe characteristic of a </a:t>
            </a:r>
            <a:r>
              <a:rPr lang="en-US" dirty="0" smtClean="0"/>
              <a:t>system</a:t>
            </a:r>
          </a:p>
          <a:p>
            <a:r>
              <a:rPr lang="en-US" dirty="0"/>
              <a:t>For example, pressure, volume, temperature, density and mass of a system are some of the variables that are used to  describe  a  system</a:t>
            </a:r>
          </a:p>
        </p:txBody>
      </p:sp>
    </p:spTree>
    <p:extLst>
      <p:ext uri="{BB962C8B-B14F-4D97-AF65-F5344CB8AC3E}">
        <p14:creationId xmlns:p14="http://schemas.microsoft.com/office/powerpoint/2010/main" val="132242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Intensive and Extensive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6112" y="1853248"/>
                <a:ext cx="10803206" cy="4573310"/>
              </a:xfrm>
            </p:spPr>
            <p:txBody>
              <a:bodyPr/>
              <a:lstStyle/>
              <a:p>
                <a:r>
                  <a:rPr lang="en-US" dirty="0">
                    <a:solidFill>
                      <a:srgbClr val="FF0000"/>
                    </a:solidFill>
                  </a:rPr>
                  <a:t>Intensive variables</a:t>
                </a:r>
                <a:r>
                  <a:rPr lang="en-US" dirty="0"/>
                  <a:t> do not depend on the size of the </a:t>
                </a:r>
                <a:r>
                  <a:rPr lang="en-US" dirty="0" smtClean="0"/>
                  <a:t>system</a:t>
                </a:r>
              </a:p>
              <a:p>
                <a:r>
                  <a:rPr lang="en-US" dirty="0" smtClean="0"/>
                  <a:t>Ex. </a:t>
                </a:r>
                <a:r>
                  <a:rPr lang="en-US" dirty="0"/>
                  <a:t>Consider a system  in </a:t>
                </a:r>
                <a:r>
                  <a:rPr lang="en-US" dirty="0" smtClean="0"/>
                  <a:t>equilibrium and  </a:t>
                </a:r>
                <a:r>
                  <a:rPr lang="en-US" dirty="0"/>
                  <a:t>divided into two equal compartments, each with half the original volume. We notice that the pressure </a:t>
                </a:r>
                <a:r>
                  <a:rPr lang="en-US" i="1" dirty="0"/>
                  <a:t>p</a:t>
                </a:r>
                <a:r>
                  <a:rPr lang="en-US" dirty="0"/>
                  <a:t>, the temperature </a:t>
                </a:r>
                <a:r>
                  <a:rPr lang="en-US" i="1" dirty="0"/>
                  <a:t>T</a:t>
                </a:r>
                <a:r>
                  <a:rPr lang="en-US" dirty="0"/>
                  <a:t>, and the 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smtClean="0"/>
                  <a:t>  </a:t>
                </a:r>
                <a:r>
                  <a:rPr lang="en-US" dirty="0"/>
                  <a:t>are the same in both compartments. These are intensive variables</a:t>
                </a:r>
                <a:r>
                  <a:rPr lang="en-US" dirty="0" smtClean="0"/>
                  <a:t>.</a:t>
                </a:r>
              </a:p>
              <a:p>
                <a:r>
                  <a:rPr lang="en-US" dirty="0">
                    <a:solidFill>
                      <a:srgbClr val="FF0000"/>
                    </a:solidFill>
                  </a:rPr>
                  <a:t>Extensive variables</a:t>
                </a:r>
                <a:r>
                  <a:rPr lang="en-US" dirty="0"/>
                  <a:t> depend on the size of the system</a:t>
                </a:r>
                <a:r>
                  <a:rPr lang="en-US" dirty="0" smtClean="0"/>
                  <a:t>.</a:t>
                </a:r>
              </a:p>
              <a:p>
                <a:r>
                  <a:rPr lang="en-US" dirty="0" smtClean="0"/>
                  <a:t>Ex. </a:t>
                </a:r>
                <a:r>
                  <a:rPr lang="en-US" dirty="0"/>
                  <a:t>The total mass </a:t>
                </a:r>
                <a:r>
                  <a:rPr lang="en-US" i="1" dirty="0"/>
                  <a:t>M</a:t>
                </a:r>
                <a:r>
                  <a:rPr lang="en-US" dirty="0"/>
                  <a:t>, and the internal energy </a:t>
                </a:r>
                <a:r>
                  <a:rPr lang="en-US" i="1" dirty="0"/>
                  <a:t>U </a:t>
                </a:r>
                <a:r>
                  <a:rPr lang="en-US" dirty="0"/>
                  <a:t>of the system are equally divided in the two compartments and are extensive variables of the system.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6112" y="1853248"/>
                <a:ext cx="10803206" cy="4573310"/>
              </a:xfrm>
              <a:blipFill rotWithShape="0">
                <a:blip r:embed="rId2"/>
                <a:stretch>
                  <a:fillRect l="-282" t="-667"/>
                </a:stretch>
              </a:blipFill>
            </p:spPr>
            <p:txBody>
              <a:bodyPr/>
              <a:lstStyle/>
              <a:p>
                <a:r>
                  <a:rPr lang="en-US">
                    <a:noFill/>
                  </a:rPr>
                  <a:t> </a:t>
                </a:r>
              </a:p>
            </p:txBody>
          </p:sp>
        </mc:Fallback>
      </mc:AlternateContent>
    </p:spTree>
    <p:extLst>
      <p:ext uri="{BB962C8B-B14F-4D97-AF65-F5344CB8AC3E}">
        <p14:creationId xmlns:p14="http://schemas.microsoft.com/office/powerpoint/2010/main" val="352347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 </a:t>
            </a:r>
            <a:r>
              <a:rPr lang="en-US" dirty="0"/>
              <a:t>equilibrium</a:t>
            </a:r>
          </a:p>
        </p:txBody>
      </p:sp>
      <p:sp>
        <p:nvSpPr>
          <p:cNvPr id="3" name="Content Placeholder 2"/>
          <p:cNvSpPr>
            <a:spLocks noGrp="1"/>
          </p:cNvSpPr>
          <p:nvPr>
            <p:ph idx="1"/>
          </p:nvPr>
        </p:nvSpPr>
        <p:spPr>
          <a:xfrm>
            <a:off x="463639" y="1468192"/>
            <a:ext cx="11230377" cy="5074276"/>
          </a:xfrm>
        </p:spPr>
        <p:txBody>
          <a:bodyPr>
            <a:normAutofit fontScale="92500"/>
          </a:bodyPr>
          <a:lstStyle/>
          <a:p>
            <a:r>
              <a:rPr lang="en-US" dirty="0"/>
              <a:t>A system is in thermodynamic equilibrium if the following three conditions of equilibrium are satisfied simultaneously. These are,</a:t>
            </a:r>
          </a:p>
          <a:p>
            <a:pPr marL="0" indent="0">
              <a:buNone/>
            </a:pPr>
            <a:r>
              <a:rPr lang="en-US" dirty="0" smtClean="0"/>
              <a:t>	1</a:t>
            </a:r>
            <a:r>
              <a:rPr lang="en-US" dirty="0"/>
              <a:t>) Mechanical equilibrium, 2) Chemical equilibrium, and 3) Thermal equilibrium</a:t>
            </a:r>
            <a:r>
              <a:rPr lang="en-US" dirty="0" smtClean="0"/>
              <a:t>.</a:t>
            </a:r>
          </a:p>
          <a:p>
            <a:r>
              <a:rPr lang="en-US" b="1" dirty="0">
                <a:solidFill>
                  <a:srgbClr val="FF0000"/>
                </a:solidFill>
              </a:rPr>
              <a:t>Mechanical equilibrium:</a:t>
            </a:r>
            <a:r>
              <a:rPr lang="en-US" b="1" dirty="0"/>
              <a:t> </a:t>
            </a:r>
            <a:r>
              <a:rPr lang="en-US" dirty="0"/>
              <a:t>When there are no unbalanced forces within the system and between the system and its surrounding, the system is said to be in mechanical equilibrium</a:t>
            </a:r>
            <a:r>
              <a:rPr lang="en-US" dirty="0" smtClean="0"/>
              <a:t>. </a:t>
            </a:r>
          </a:p>
          <a:p>
            <a:pPr lvl="0"/>
            <a:r>
              <a:rPr lang="en-US" dirty="0"/>
              <a:t>The system is also said to be in mechanical equilibrium when the pressure  throughout  the system and between the system and its surrounding is the </a:t>
            </a:r>
            <a:r>
              <a:rPr lang="en-US" dirty="0" smtClean="0"/>
              <a:t>same and </a:t>
            </a:r>
            <a:r>
              <a:rPr lang="en-US" dirty="0"/>
              <a:t>does not change with time.</a:t>
            </a:r>
          </a:p>
          <a:p>
            <a:r>
              <a:rPr lang="en-US" b="1" dirty="0">
                <a:solidFill>
                  <a:srgbClr val="FF0000"/>
                </a:solidFill>
              </a:rPr>
              <a:t>Chemical equilibrium:</a:t>
            </a:r>
            <a:r>
              <a:rPr lang="en-US" b="1" dirty="0"/>
              <a:t> </a:t>
            </a:r>
            <a:r>
              <a:rPr lang="en-US" dirty="0"/>
              <a:t>A system is said to be in chemical equilibrium </a:t>
            </a:r>
            <a:r>
              <a:rPr lang="en-US" dirty="0" smtClean="0"/>
              <a:t> </a:t>
            </a:r>
            <a:r>
              <a:rPr lang="en-US" dirty="0"/>
              <a:t>when its chemical composition is the </a:t>
            </a:r>
            <a:r>
              <a:rPr lang="en-US" dirty="0" smtClean="0"/>
              <a:t>same </a:t>
            </a:r>
            <a:r>
              <a:rPr lang="en-US" dirty="0"/>
              <a:t>throughout and does not change with time.</a:t>
            </a:r>
            <a:endParaRPr lang="en-US" dirty="0" smtClean="0"/>
          </a:p>
          <a:p>
            <a:r>
              <a:rPr lang="en-US" b="1" dirty="0">
                <a:solidFill>
                  <a:srgbClr val="FF0000"/>
                </a:solidFill>
              </a:rPr>
              <a:t>Thermal equilibrium:</a:t>
            </a:r>
            <a:r>
              <a:rPr lang="en-US" b="1" dirty="0"/>
              <a:t> </a:t>
            </a:r>
            <a:r>
              <a:rPr lang="en-US" dirty="0"/>
              <a:t>When the temperature of a system is uniform throughout and does not change with time, the system is said to be in thermal equilibrium</a:t>
            </a:r>
            <a:br>
              <a:rPr lang="en-US" dirty="0"/>
            </a:br>
            <a:endParaRPr lang="en-US" dirty="0"/>
          </a:p>
        </p:txBody>
      </p:sp>
    </p:spTree>
    <p:extLst>
      <p:ext uri="{BB962C8B-B14F-4D97-AF65-F5344CB8AC3E}">
        <p14:creationId xmlns:p14="http://schemas.microsoft.com/office/powerpoint/2010/main" val="73683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3" y="452718"/>
            <a:ext cx="11590986" cy="1400530"/>
          </a:xfrm>
        </p:spPr>
        <p:txBody>
          <a:bodyPr/>
          <a:lstStyle/>
          <a:p>
            <a:r>
              <a:rPr lang="en-US" dirty="0"/>
              <a:t>Thermodynamic State Variables and Equation of State</a:t>
            </a:r>
          </a:p>
        </p:txBody>
      </p:sp>
      <p:sp>
        <p:nvSpPr>
          <p:cNvPr id="3" name="Content Placeholder 2"/>
          <p:cNvSpPr>
            <a:spLocks noGrp="1"/>
          </p:cNvSpPr>
          <p:nvPr>
            <p:ph idx="1"/>
          </p:nvPr>
        </p:nvSpPr>
        <p:spPr>
          <a:xfrm>
            <a:off x="321973" y="1853248"/>
            <a:ext cx="11590985" cy="4856645"/>
          </a:xfrm>
        </p:spPr>
        <p:txBody>
          <a:bodyPr/>
          <a:lstStyle/>
          <a:p>
            <a:r>
              <a:rPr lang="en-US" dirty="0"/>
              <a:t>Every equilibrium state of a thermodynamic system is completely described by specific values of some macroscopic variables, also </a:t>
            </a:r>
            <a:r>
              <a:rPr lang="en-US" dirty="0" smtClean="0"/>
              <a:t>called thermodynamic </a:t>
            </a:r>
            <a:r>
              <a:rPr lang="en-US" dirty="0"/>
              <a:t>state </a:t>
            </a:r>
            <a:r>
              <a:rPr lang="en-US" dirty="0" smtClean="0"/>
              <a:t>variables</a:t>
            </a:r>
          </a:p>
          <a:p>
            <a:r>
              <a:rPr lang="en-US" i="1" dirty="0"/>
              <a:t>In simple words, thermodynamic state variables  describe  the  equilibrium   states  of  a  </a:t>
            </a:r>
            <a:r>
              <a:rPr lang="en-US" i="1" dirty="0" smtClean="0"/>
              <a:t>system</a:t>
            </a:r>
          </a:p>
          <a:p>
            <a:r>
              <a:rPr lang="en-US" i="1" dirty="0"/>
              <a:t>The mathematical relation between the state variables is called the equation of </a:t>
            </a:r>
            <a:r>
              <a:rPr lang="en-US" i="1" dirty="0" smtClean="0"/>
              <a:t>state</a:t>
            </a:r>
          </a:p>
          <a:p>
            <a:r>
              <a:rPr lang="en-US" i="1" dirty="0" smtClean="0"/>
              <a:t>Ex. Ideal gas equation, PV=nRT</a:t>
            </a:r>
            <a:endParaRPr lang="en-US" dirty="0"/>
          </a:p>
        </p:txBody>
      </p:sp>
    </p:spTree>
    <p:extLst>
      <p:ext uri="{BB962C8B-B14F-4D97-AF65-F5344CB8AC3E}">
        <p14:creationId xmlns:p14="http://schemas.microsoft.com/office/powerpoint/2010/main" val="359443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53" y="130746"/>
            <a:ext cx="9404723" cy="882122"/>
          </a:xfrm>
        </p:spPr>
        <p:txBody>
          <a:bodyPr/>
          <a:lstStyle/>
          <a:p>
            <a:r>
              <a:rPr lang="en-US" b="1" dirty="0"/>
              <a:t>The </a:t>
            </a:r>
            <a:r>
              <a:rPr lang="en-US" b="1" i="1" dirty="0" smtClean="0"/>
              <a:t>P </a:t>
            </a:r>
            <a:r>
              <a:rPr lang="en-US" b="1" i="1" dirty="0"/>
              <a:t>- V </a:t>
            </a:r>
            <a:r>
              <a:rPr lang="en-US" b="1" dirty="0"/>
              <a:t>diagram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07595" y="1038624"/>
                <a:ext cx="9040968" cy="5490965"/>
              </a:xfrm>
            </p:spPr>
            <p:txBody>
              <a:bodyPr>
                <a:normAutofit fontScale="85000" lnSpcReduction="10000"/>
              </a:bodyPr>
              <a:lstStyle/>
              <a:p>
                <a:r>
                  <a:rPr lang="en-US" dirty="0" smtClean="0"/>
                  <a:t>Since </a:t>
                </a:r>
                <a:r>
                  <a:rPr lang="en-US" dirty="0"/>
                  <a:t>W</a:t>
                </a:r>
                <a14:m>
                  <m:oMath xmlns:m="http://schemas.openxmlformats.org/officeDocument/2006/math">
                    <m:r>
                      <a:rPr lang="en-US" i="1">
                        <a:latin typeface="Cambria Math" panose="02040503050406030204" pitchFamily="18" charset="0"/>
                      </a:rPr>
                      <m:t>= </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𝑉</m:t>
                        </m:r>
                        <m:r>
                          <a:rPr lang="en-US" i="1">
                            <a:latin typeface="Cambria Math" panose="02040503050406030204" pitchFamily="18" charset="0"/>
                          </a:rPr>
                          <m:t>𝑖</m:t>
                        </m:r>
                      </m:sub>
                      <m:sup>
                        <m:r>
                          <a:rPr lang="en-US" i="1">
                            <a:latin typeface="Cambria Math" panose="02040503050406030204" pitchFamily="18" charset="0"/>
                          </a:rPr>
                          <m:t>𝑉𝑓</m:t>
                        </m:r>
                      </m:sup>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𝑑𝑉</m:t>
                        </m:r>
                      </m:e>
                    </m:nary>
                  </m:oMath>
                </a14:m>
                <a:endParaRPr lang="en-US" dirty="0" smtClean="0"/>
              </a:p>
              <a:p>
                <a:r>
                  <a:rPr lang="en-US" dirty="0"/>
                  <a:t>The integral in this equation can be evaluated if we know the relation  between the pressure </a:t>
                </a:r>
                <a:r>
                  <a:rPr lang="en-US" i="1" dirty="0"/>
                  <a:t>p </a:t>
                </a:r>
                <a:r>
                  <a:rPr lang="en-US" dirty="0"/>
                  <a:t>and the volume </a:t>
                </a:r>
                <a:r>
                  <a:rPr lang="en-US" i="1" dirty="0"/>
                  <a:t>V</a:t>
                </a:r>
                <a:r>
                  <a:rPr lang="en-US" dirty="0"/>
                  <a:t>, or the path between </a:t>
                </a:r>
                <a:r>
                  <a:rPr lang="en-US" dirty="0" smtClean="0"/>
                  <a:t>the </a:t>
                </a:r>
                <a:r>
                  <a:rPr lang="en-US" dirty="0"/>
                  <a:t>limits of </a:t>
                </a:r>
                <a:r>
                  <a:rPr lang="en-US" dirty="0" smtClean="0"/>
                  <a:t>integration</a:t>
                </a:r>
              </a:p>
              <a:p>
                <a:r>
                  <a:rPr lang="en-US" i="1" dirty="0"/>
                  <a:t>Since this integral represents the work done in changing the volume of the gas, the area under the p-V curve also represents the work done in this </a:t>
                </a:r>
                <a:r>
                  <a:rPr lang="en-US" i="1" dirty="0" smtClean="0"/>
                  <a:t>process</a:t>
                </a:r>
              </a:p>
              <a:p>
                <a:r>
                  <a:rPr lang="en-US" dirty="0"/>
                  <a:t>Figure </a:t>
                </a:r>
                <a:r>
                  <a:rPr lang="en-US" dirty="0" smtClean="0"/>
                  <a:t>1 </a:t>
                </a:r>
                <a:r>
                  <a:rPr lang="en-US" dirty="0"/>
                  <a:t>shows expansion of the </a:t>
                </a:r>
                <a:r>
                  <a:rPr lang="en-US" dirty="0" smtClean="0"/>
                  <a:t>gas and </a:t>
                </a:r>
                <a:r>
                  <a:rPr lang="en-US" dirty="0"/>
                  <a:t>the pressure of the </a:t>
                </a:r>
                <a:r>
                  <a:rPr lang="en-US" dirty="0" smtClean="0"/>
                  <a:t>gas </a:t>
                </a:r>
                <a:r>
                  <a:rPr lang="en-US" dirty="0"/>
                  <a:t>decreases. </a:t>
                </a:r>
                <a:endParaRPr lang="en-US" dirty="0" smtClean="0"/>
              </a:p>
              <a:p>
                <a:r>
                  <a:rPr lang="en-US" dirty="0" smtClean="0"/>
                  <a:t>The </a:t>
                </a:r>
                <a:r>
                  <a:rPr lang="en-US" dirty="0"/>
                  <a:t>work done by the gas in this case is positive because the volume of the gas has increased</a:t>
                </a:r>
                <a:r>
                  <a:rPr lang="en-US" dirty="0" smtClean="0"/>
                  <a:t>.</a:t>
                </a:r>
              </a:p>
              <a:p>
                <a:r>
                  <a:rPr lang="en-US" dirty="0"/>
                  <a:t>Similarly, </a:t>
                </a:r>
                <a:r>
                  <a:rPr lang="en-US" dirty="0" smtClean="0"/>
                  <a:t>Fig</a:t>
                </a:r>
                <a:r>
                  <a:rPr lang="en-US" dirty="0"/>
                  <a:t> </a:t>
                </a:r>
                <a:r>
                  <a:rPr lang="en-US" dirty="0" smtClean="0"/>
                  <a:t>2 </a:t>
                </a:r>
                <a:r>
                  <a:rPr lang="en-US" dirty="0"/>
                  <a:t>shows </a:t>
                </a:r>
                <a:r>
                  <a:rPr lang="en-US" dirty="0" smtClean="0"/>
                  <a:t>compression and </a:t>
                </a:r>
                <a:r>
                  <a:rPr lang="en-US" dirty="0"/>
                  <a:t>t</a:t>
                </a:r>
                <a:r>
                  <a:rPr lang="en-US" dirty="0" smtClean="0"/>
                  <a:t>he </a:t>
                </a:r>
                <a:r>
                  <a:rPr lang="en-US" dirty="0"/>
                  <a:t>pressure of the gas is increased and the work done by the gas is now negative</a:t>
                </a:r>
              </a:p>
              <a:p>
                <a:r>
                  <a:rPr lang="en-US" dirty="0"/>
                  <a:t>Figure 3</a:t>
                </a:r>
                <a:r>
                  <a:rPr lang="en-US" dirty="0" smtClean="0"/>
                  <a:t> </a:t>
                </a:r>
                <a:r>
                  <a:rPr lang="en-US" dirty="0"/>
                  <a:t>shows the </a:t>
                </a:r>
                <a:r>
                  <a:rPr lang="en-US" i="1" dirty="0"/>
                  <a:t>p-V </a:t>
                </a:r>
                <a:r>
                  <a:rPr lang="en-US" dirty="0"/>
                  <a:t>diagram when the volume of  the  gas  changes  </a:t>
                </a:r>
                <a:r>
                  <a:rPr lang="en-US" dirty="0" smtClean="0"/>
                  <a:t>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sub>
                    </m:sSub>
                  </m:oMath>
                </a14:m>
                <a:r>
                  <a:rPr lang="en-US" dirty="0" smtClean="0"/>
                  <a:t> </a:t>
                </a:r>
                <a:r>
                  <a:rPr lang="en-US" dirty="0"/>
                  <a:t>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oMath>
                </a14:m>
                <a:r>
                  <a:rPr lang="en-US" dirty="0" smtClean="0"/>
                  <a:t> </a:t>
                </a:r>
                <a:r>
                  <a:rPr lang="en-US" dirty="0"/>
                  <a:t>at a constant </a:t>
                </a:r>
                <a:r>
                  <a:rPr lang="en-US" dirty="0" smtClean="0"/>
                  <a:t>pressure.</a:t>
                </a:r>
              </a:p>
              <a:p>
                <a:r>
                  <a:rPr lang="en-US" dirty="0" smtClean="0"/>
                  <a:t>The work </a:t>
                </a:r>
                <a:r>
                  <a:rPr lang="en-US" dirty="0"/>
                  <a:t>done during volume change at constant pressure is </a:t>
                </a:r>
                <a:r>
                  <a:rPr lang="en-US" i="1" dirty="0"/>
                  <a:t>W </a:t>
                </a:r>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sub>
                    </m:sSub>
                  </m:oMath>
                </a14:m>
                <a:r>
                  <a:rPr lang="en-US" dirty="0"/>
                  <a:t>) </a:t>
                </a:r>
                <a:r>
                  <a:rPr lang="en-US" dirty="0" smtClean="0"/>
                  <a:t>=0</a:t>
                </a:r>
              </a:p>
              <a:p>
                <a:r>
                  <a:rPr lang="en-US" dirty="0"/>
                  <a:t>When the volume is constant in any thermodynamic   process,   the   work   done </a:t>
                </a:r>
                <a:r>
                  <a:rPr lang="en-US" dirty="0" smtClean="0"/>
                  <a:t>is zero</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07595" y="1038624"/>
                <a:ext cx="9040968" cy="5490965"/>
              </a:xfrm>
              <a:blipFill rotWithShape="0">
                <a:blip r:embed="rId2"/>
                <a:stretch>
                  <a:fillRect l="-135" t="-8546" r="-270"/>
                </a:stretch>
              </a:blipFill>
            </p:spPr>
            <p:txBody>
              <a:bodyPr/>
              <a:lstStyle/>
              <a:p>
                <a:r>
                  <a:rPr lang="en-US">
                    <a:noFill/>
                  </a:rPr>
                  <a:t> </a:t>
                </a:r>
              </a:p>
            </p:txBody>
          </p:sp>
        </mc:Fallback>
      </mc:AlternateContent>
      <p:pic>
        <p:nvPicPr>
          <p:cNvPr id="4" name="image444.png"/>
          <p:cNvPicPr/>
          <p:nvPr/>
        </p:nvPicPr>
        <p:blipFill>
          <a:blip r:embed="rId3" cstate="print"/>
          <a:stretch>
            <a:fillRect/>
          </a:stretch>
        </p:blipFill>
        <p:spPr>
          <a:xfrm>
            <a:off x="314712" y="1038624"/>
            <a:ext cx="2183789" cy="1717455"/>
          </a:xfrm>
          <a:prstGeom prst="rect">
            <a:avLst/>
          </a:prstGeom>
          <a:solidFill>
            <a:schemeClr val="tx1"/>
          </a:solidFill>
        </p:spPr>
      </p:pic>
      <p:pic>
        <p:nvPicPr>
          <p:cNvPr id="5" name="image445.png"/>
          <p:cNvPicPr/>
          <p:nvPr/>
        </p:nvPicPr>
        <p:blipFill>
          <a:blip r:embed="rId4" cstate="print"/>
          <a:stretch>
            <a:fillRect/>
          </a:stretch>
        </p:blipFill>
        <p:spPr>
          <a:xfrm>
            <a:off x="320069" y="2854203"/>
            <a:ext cx="2178432" cy="1833705"/>
          </a:xfrm>
          <a:prstGeom prst="rect">
            <a:avLst/>
          </a:prstGeom>
          <a:solidFill>
            <a:schemeClr val="tx1"/>
          </a:solidFill>
        </p:spPr>
      </p:pic>
      <p:pic>
        <p:nvPicPr>
          <p:cNvPr id="6" name="image447.png"/>
          <p:cNvPicPr/>
          <p:nvPr/>
        </p:nvPicPr>
        <p:blipFill>
          <a:blip r:embed="rId5" cstate="print"/>
          <a:stretch>
            <a:fillRect/>
          </a:stretch>
        </p:blipFill>
        <p:spPr>
          <a:xfrm>
            <a:off x="314712" y="4786033"/>
            <a:ext cx="1964849" cy="2048828"/>
          </a:xfrm>
          <a:prstGeom prst="rect">
            <a:avLst/>
          </a:prstGeom>
          <a:solidFill>
            <a:schemeClr val="tx1"/>
          </a:solidFill>
        </p:spPr>
      </p:pic>
    </p:spTree>
    <p:extLst>
      <p:ext uri="{BB962C8B-B14F-4D97-AF65-F5344CB8AC3E}">
        <p14:creationId xmlns:p14="http://schemas.microsoft.com/office/powerpoint/2010/main" val="11185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anim calcmode="lin" valueType="num">
                                      <p:cBhvr>
                                        <p:cTn id="4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1000"/>
                                        <p:tgtEl>
                                          <p:spTgt spid="3">
                                            <p:txEl>
                                              <p:pRg st="4" end="4"/>
                                            </p:txEl>
                                          </p:spTgt>
                                        </p:tgtEl>
                                      </p:cBhvr>
                                    </p:animEffect>
                                    <p:anim calcmode="lin" valueType="num">
                                      <p:cBhvr>
                                        <p:cTn id="5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1000"/>
                                        <p:tgtEl>
                                          <p:spTgt spid="3">
                                            <p:txEl>
                                              <p:pRg st="5" end="5"/>
                                            </p:txEl>
                                          </p:spTgt>
                                        </p:tgtEl>
                                      </p:cBhvr>
                                    </p:animEffect>
                                    <p:anim calcmode="lin" valueType="num">
                                      <p:cBhvr>
                                        <p:cTn id="6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1000"/>
                                        <p:tgtEl>
                                          <p:spTgt spid="3">
                                            <p:txEl>
                                              <p:pRg st="6" end="6"/>
                                            </p:txEl>
                                          </p:spTgt>
                                        </p:tgtEl>
                                      </p:cBhvr>
                                    </p:animEffect>
                                    <p:anim calcmode="lin" valueType="num">
                                      <p:cBhvr>
                                        <p:cTn id="7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1000"/>
                                        <p:tgtEl>
                                          <p:spTgt spid="3">
                                            <p:txEl>
                                              <p:pRg st="7" end="7"/>
                                            </p:txEl>
                                          </p:spTgt>
                                        </p:tgtEl>
                                      </p:cBhvr>
                                    </p:animEffect>
                                    <p:anim calcmode="lin" valueType="num">
                                      <p:cBhvr>
                                        <p:cTn id="7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Effect transition="in" filter="fade">
                                      <p:cBhvr>
                                        <p:cTn id="84" dur="1000"/>
                                        <p:tgtEl>
                                          <p:spTgt spid="3">
                                            <p:txEl>
                                              <p:pRg st="8" end="8"/>
                                            </p:txEl>
                                          </p:spTgt>
                                        </p:tgtEl>
                                      </p:cBhvr>
                                    </p:animEffect>
                                    <p:anim calcmode="lin" valueType="num">
                                      <p:cBhvr>
                                        <p:cTn id="8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rPr>
              <a:t>Thermodynamic Process</a:t>
            </a:r>
            <a:endParaRPr lang="en-IN" dirty="0"/>
          </a:p>
        </p:txBody>
      </p:sp>
      <p:sp>
        <p:nvSpPr>
          <p:cNvPr id="5" name="Content Placeholder 4"/>
          <p:cNvSpPr>
            <a:spLocks noGrp="1"/>
          </p:cNvSpPr>
          <p:nvPr>
            <p:ph idx="1"/>
          </p:nvPr>
        </p:nvSpPr>
        <p:spPr/>
        <p:txBody>
          <a:bodyPr/>
          <a:lstStyle/>
          <a:p>
            <a:r>
              <a:rPr lang="en-US" dirty="0">
                <a:solidFill>
                  <a:srgbClr val="FF0000"/>
                </a:solidFill>
                <a:effectLst/>
              </a:rPr>
              <a:t>Thermodynamic </a:t>
            </a:r>
            <a:r>
              <a:rPr lang="en-US" dirty="0" smtClean="0">
                <a:solidFill>
                  <a:srgbClr val="FF0000"/>
                </a:solidFill>
                <a:effectLst/>
              </a:rPr>
              <a:t>Process:</a:t>
            </a:r>
            <a:r>
              <a:rPr lang="en-US" dirty="0" smtClean="0">
                <a:effectLst/>
              </a:rPr>
              <a:t> </a:t>
            </a:r>
            <a:r>
              <a:rPr lang="en-US" dirty="0">
                <a:effectLst/>
              </a:rPr>
              <a:t>A thermodynamic process is a procedure by which the initial state of a system changes to its final </a:t>
            </a:r>
            <a:r>
              <a:rPr lang="en-US" dirty="0" smtClean="0">
                <a:effectLst/>
              </a:rPr>
              <a:t>state.</a:t>
            </a:r>
          </a:p>
          <a:p>
            <a:r>
              <a:rPr lang="en-US" i="1" dirty="0">
                <a:solidFill>
                  <a:srgbClr val="FF0000"/>
                </a:solidFill>
                <a:effectLst/>
              </a:rPr>
              <a:t>Q</a:t>
            </a:r>
            <a:r>
              <a:rPr lang="en-US" i="1" dirty="0" smtClean="0">
                <a:solidFill>
                  <a:srgbClr val="FF0000"/>
                </a:solidFill>
                <a:effectLst/>
              </a:rPr>
              <a:t>uasi </a:t>
            </a:r>
            <a:r>
              <a:rPr lang="en-US" i="1" dirty="0">
                <a:solidFill>
                  <a:srgbClr val="FF0000"/>
                </a:solidFill>
                <a:effectLst/>
              </a:rPr>
              <a:t>static </a:t>
            </a:r>
            <a:r>
              <a:rPr lang="en-US" i="1" dirty="0" smtClean="0">
                <a:solidFill>
                  <a:srgbClr val="FF0000"/>
                </a:solidFill>
                <a:effectLst/>
              </a:rPr>
              <a:t>process:</a:t>
            </a:r>
            <a:r>
              <a:rPr lang="en-US" i="1" dirty="0" smtClean="0">
                <a:effectLst/>
              </a:rPr>
              <a:t> </a:t>
            </a:r>
            <a:r>
              <a:rPr lang="en-US" dirty="0">
                <a:effectLst/>
              </a:rPr>
              <a:t>processes in which changes in the state variables of a system occur infinitesimally slowly are called </a:t>
            </a:r>
            <a:r>
              <a:rPr lang="en-US" i="1" dirty="0">
                <a:effectLst/>
              </a:rPr>
              <a:t>quasi static </a:t>
            </a:r>
            <a:r>
              <a:rPr lang="en-US" i="1" dirty="0" smtClean="0">
                <a:effectLst/>
              </a:rPr>
              <a:t>Process.</a:t>
            </a:r>
          </a:p>
          <a:p>
            <a:r>
              <a:rPr lang="en-US" dirty="0" smtClean="0">
                <a:solidFill>
                  <a:srgbClr val="FF0000"/>
                </a:solidFill>
                <a:effectLst/>
              </a:rPr>
              <a:t>Path:</a:t>
            </a:r>
            <a:r>
              <a:rPr lang="en-US" dirty="0" smtClean="0">
                <a:effectLst/>
              </a:rPr>
              <a:t> </a:t>
            </a:r>
            <a:r>
              <a:rPr lang="en-US" dirty="0">
                <a:effectLst/>
              </a:rPr>
              <a:t>When a thermodynamic system changes from its initial state to its final state, it passes through  a  series  of  intermediate  states. </a:t>
            </a:r>
            <a:r>
              <a:rPr lang="en-US" dirty="0" smtClean="0">
                <a:effectLst/>
              </a:rPr>
              <a:t>This</a:t>
            </a:r>
            <a:r>
              <a:rPr lang="en-IN" dirty="0">
                <a:effectLst/>
              </a:rPr>
              <a:t> </a:t>
            </a:r>
            <a:r>
              <a:rPr lang="en-US" dirty="0" smtClean="0">
                <a:effectLst/>
              </a:rPr>
              <a:t>series </a:t>
            </a:r>
            <a:r>
              <a:rPr lang="en-US" dirty="0">
                <a:effectLst/>
              </a:rPr>
              <a:t>of intermediate states when plotted on </a:t>
            </a:r>
            <a:r>
              <a:rPr lang="en-US" dirty="0" smtClean="0">
                <a:effectLst/>
              </a:rPr>
              <a:t>a </a:t>
            </a:r>
            <a:r>
              <a:rPr lang="en-US" i="1" dirty="0">
                <a:effectLst/>
              </a:rPr>
              <a:t>P</a:t>
            </a:r>
            <a:r>
              <a:rPr lang="en-US" i="1" dirty="0" smtClean="0">
                <a:effectLst/>
              </a:rPr>
              <a:t> </a:t>
            </a:r>
            <a:r>
              <a:rPr lang="en-US" i="1" dirty="0">
                <a:effectLst/>
              </a:rPr>
              <a:t>- V </a:t>
            </a:r>
            <a:r>
              <a:rPr lang="en-US" dirty="0">
                <a:effectLst/>
              </a:rPr>
              <a:t>diagram is called a </a:t>
            </a:r>
            <a:r>
              <a:rPr lang="en-US" dirty="0" smtClean="0">
                <a:effectLst/>
              </a:rPr>
              <a:t>path.</a:t>
            </a:r>
            <a:endParaRPr lang="en-IN" dirty="0">
              <a:effectLst/>
            </a:endParaRPr>
          </a:p>
          <a:p>
            <a:endParaRPr lang="en-IN" dirty="0"/>
          </a:p>
        </p:txBody>
      </p:sp>
    </p:spTree>
    <p:extLst>
      <p:ext uri="{BB962C8B-B14F-4D97-AF65-F5344CB8AC3E}">
        <p14:creationId xmlns:p14="http://schemas.microsoft.com/office/powerpoint/2010/main" val="86148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3" y="383171"/>
            <a:ext cx="11904617" cy="653149"/>
          </a:xfrm>
        </p:spPr>
        <p:txBody>
          <a:bodyPr>
            <a:normAutofit fontScale="90000"/>
          </a:bodyPr>
          <a:lstStyle/>
          <a:p>
            <a:r>
              <a:rPr lang="en-US" dirty="0">
                <a:effectLst/>
              </a:rPr>
              <a:t>Work Done During a Thermodynamic Process</a:t>
            </a:r>
            <a:endParaRPr lang="en-IN"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2899954" y="1123407"/>
                <a:ext cx="9004663" cy="5608320"/>
              </a:xfrm>
            </p:spPr>
            <p:txBody>
              <a:bodyPr>
                <a:normAutofit fontScale="77500" lnSpcReduction="20000"/>
              </a:bodyPr>
              <a:lstStyle/>
              <a:p>
                <a:r>
                  <a:rPr lang="en-IN" dirty="0" smtClean="0"/>
                  <a:t>As shown in fig 1, </a:t>
                </a:r>
                <a:r>
                  <a:rPr lang="en-US" dirty="0">
                    <a:effectLst/>
                  </a:rPr>
                  <a:t>which describes different ways in which we can change the state of a system. </a:t>
                </a:r>
                <a:endParaRPr lang="en-US" dirty="0" smtClean="0">
                  <a:effectLst/>
                </a:endParaRPr>
              </a:p>
              <a:p>
                <a:r>
                  <a:rPr lang="en-US" dirty="0">
                    <a:effectLst/>
                  </a:rPr>
                  <a:t>The system is initially at state A </a:t>
                </a:r>
                <a:r>
                  <a:rPr lang="en-US"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𝑖</m:t>
                        </m:r>
                      </m:sub>
                    </m:sSub>
                  </m:oMath>
                </a14:m>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dirty="0" smtClean="0">
                    <a:effectLst/>
                  </a:rPr>
                  <a:t>)on </a:t>
                </a:r>
                <a:r>
                  <a:rPr lang="en-US" dirty="0">
                    <a:effectLst/>
                  </a:rPr>
                  <a:t>the </a:t>
                </a:r>
                <a:r>
                  <a:rPr lang="en-US" i="1" dirty="0">
                    <a:effectLst/>
                  </a:rPr>
                  <a:t>p-V </a:t>
                </a:r>
                <a:r>
                  <a:rPr lang="en-US" dirty="0" smtClean="0">
                    <a:effectLst/>
                  </a:rPr>
                  <a:t>diagram with  </a:t>
                </a:r>
                <a:r>
                  <a:rPr lang="en-US" dirty="0">
                    <a:effectLst/>
                  </a:rPr>
                  <a:t>pressure is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𝑃</m:t>
                        </m:r>
                      </m:e>
                      <m:sub>
                        <m:r>
                          <a:rPr lang="en-IN" b="0" i="1" smtClean="0">
                            <a:effectLst/>
                            <a:latin typeface="Cambria Math" panose="02040503050406030204" pitchFamily="18" charset="0"/>
                          </a:rPr>
                          <m:t>𝑖</m:t>
                        </m:r>
                      </m:sub>
                    </m:sSub>
                  </m:oMath>
                </a14:m>
                <a:r>
                  <a:rPr lang="en-US" dirty="0" smtClean="0">
                    <a:effectLst/>
                  </a:rPr>
                  <a:t>and </a:t>
                </a:r>
                <a:r>
                  <a:rPr lang="en-US" dirty="0">
                    <a:effectLst/>
                  </a:rPr>
                  <a:t>volume is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i="1">
                            <a:effectLst/>
                            <a:latin typeface="Cambria Math" panose="02040503050406030204" pitchFamily="18" charset="0"/>
                          </a:rPr>
                          <m:t>𝑖</m:t>
                        </m:r>
                      </m:sub>
                    </m:sSub>
                  </m:oMath>
                </a14:m>
                <a:r>
                  <a:rPr lang="en-IN" dirty="0" smtClean="0"/>
                  <a:t>.</a:t>
                </a:r>
              </a:p>
              <a:p>
                <a:r>
                  <a:rPr lang="en-US" dirty="0">
                    <a:effectLst/>
                  </a:rPr>
                  <a:t>The final state of the system is shown by the point </a:t>
                </a:r>
                <a:r>
                  <a:rPr lang="en-US" dirty="0" smtClean="0">
                    <a:effectLst/>
                  </a:rPr>
                  <a:t>B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𝑓</m:t>
                        </m:r>
                      </m:sub>
                    </m:sSub>
                  </m:oMath>
                </a14:m>
                <a:r>
                  <a:rPr lang="en-IN" dirty="0" smtClean="0"/>
                  <a:t>,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Sub>
                  </m:oMath>
                </a14:m>
                <a:r>
                  <a:rPr lang="en-IN" dirty="0" smtClean="0"/>
                  <a:t>).</a:t>
                </a:r>
              </a:p>
              <a:p>
                <a:r>
                  <a:rPr lang="en-US" dirty="0">
                    <a:effectLst/>
                  </a:rPr>
                  <a:t> When the system changes itself from A to B along the path 1, both its pressure and volume </a:t>
                </a:r>
                <a:r>
                  <a:rPr lang="en-US" dirty="0" smtClean="0">
                    <a:effectLst/>
                  </a:rPr>
                  <a:t>change</a:t>
                </a:r>
              </a:p>
              <a:p>
                <a:r>
                  <a:rPr lang="en-US" dirty="0">
                    <a:effectLst/>
                  </a:rPr>
                  <a:t>The pressure decreases while the volume </a:t>
                </a:r>
                <a:r>
                  <a:rPr lang="en-US" dirty="0" smtClean="0">
                    <a:effectLst/>
                  </a:rPr>
                  <a:t>increases,  </a:t>
                </a:r>
                <a:r>
                  <a:rPr lang="en-US" dirty="0">
                    <a:effectLst/>
                  </a:rPr>
                  <a:t>The work done  by the system is </a:t>
                </a:r>
                <a:r>
                  <a:rPr lang="en-US" dirty="0" smtClean="0">
                    <a:effectLst/>
                  </a:rPr>
                  <a:t>positive.</a:t>
                </a:r>
              </a:p>
              <a:p>
                <a:r>
                  <a:rPr lang="en-IN" dirty="0" smtClean="0"/>
                  <a:t>The work done </a:t>
                </a:r>
                <a:r>
                  <a:rPr lang="en-US" dirty="0">
                    <a:effectLst/>
                  </a:rPr>
                  <a:t>is given by the area under </a:t>
                </a:r>
                <a:r>
                  <a:rPr lang="en-US" dirty="0" smtClean="0">
                    <a:effectLst/>
                  </a:rPr>
                  <a:t>the</a:t>
                </a:r>
                <a:r>
                  <a:rPr lang="en-IN" dirty="0">
                    <a:effectLst/>
                  </a:rPr>
                  <a:t> </a:t>
                </a:r>
                <a:r>
                  <a:rPr lang="en-US" dirty="0" smtClean="0">
                    <a:effectLst/>
                  </a:rPr>
                  <a:t>curve 1</a:t>
                </a:r>
              </a:p>
              <a:p>
                <a:r>
                  <a:rPr lang="en-US" dirty="0">
                    <a:effectLst/>
                  </a:rPr>
                  <a:t>Second way to change the state from A  to state B is path 2 as shown in </a:t>
                </a:r>
                <a:r>
                  <a:rPr lang="en-US" dirty="0" smtClean="0">
                    <a:effectLst/>
                  </a:rPr>
                  <a:t>.</a:t>
                </a:r>
              </a:p>
              <a:p>
                <a:r>
                  <a:rPr lang="en-US" dirty="0">
                    <a:effectLst/>
                  </a:rPr>
                  <a:t>In this case, the volume increases to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US" dirty="0" smtClean="0">
                    <a:effectLst/>
                  </a:rPr>
                  <a:t> </a:t>
                </a:r>
                <a:r>
                  <a:rPr lang="en-US" dirty="0">
                    <a:effectLst/>
                  </a:rPr>
                  <a:t>from the point A up to the point C at the constant pressure </a:t>
                </a:r>
                <a:r>
                  <a:rPr lang="en-US" i="1" dirty="0">
                    <a:effectLst/>
                  </a:rPr>
                  <a:t>P</a:t>
                </a:r>
                <a:r>
                  <a:rPr lang="en-US" i="1" dirty="0" smtClean="0">
                    <a:effectLst/>
                  </a:rPr>
                  <a:t>.</a:t>
                </a:r>
              </a:p>
              <a:p>
                <a:r>
                  <a:rPr lang="en-US" dirty="0">
                    <a:effectLst/>
                  </a:rPr>
                  <a:t>The pressure then decrease to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𝑓</m:t>
                        </m:r>
                      </m:sub>
                    </m:sSub>
                  </m:oMath>
                </a14:m>
                <a:r>
                  <a:rPr lang="en-US" i="1" dirty="0" smtClean="0">
                    <a:effectLst/>
                  </a:rPr>
                  <a:t> </a:t>
                </a:r>
                <a:r>
                  <a:rPr lang="en-US" dirty="0" smtClean="0">
                    <a:effectLst/>
                  </a:rPr>
                  <a:t>as </a:t>
                </a:r>
                <a:r>
                  <a:rPr lang="en-US" dirty="0">
                    <a:effectLst/>
                  </a:rPr>
                  <a:t>shown. The volume remains constant </a:t>
                </a:r>
                <a:r>
                  <a:rPr lang="en-US" dirty="0" smtClean="0">
                    <a:effectLst/>
                  </a:rPr>
                  <a:t>during </a:t>
                </a:r>
                <a:r>
                  <a:rPr lang="en-US" dirty="0">
                    <a:effectLst/>
                  </a:rPr>
                  <a:t>this change. </a:t>
                </a:r>
                <a:endParaRPr lang="en-US" dirty="0" smtClean="0">
                  <a:effectLst/>
                </a:endParaRPr>
              </a:p>
              <a:p>
                <a:r>
                  <a:rPr lang="en-US" dirty="0" smtClean="0">
                    <a:effectLst/>
                  </a:rPr>
                  <a:t>The </a:t>
                </a:r>
                <a:r>
                  <a:rPr lang="en-US" dirty="0">
                    <a:effectLst/>
                  </a:rPr>
                  <a:t>system is now in the state B with its coordinates given by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𝑓</m:t>
                        </m:r>
                      </m:sub>
                    </m:sSub>
                  </m:oMath>
                </a14:m>
                <a:r>
                  <a:rPr lang="en-IN" dirty="0"/>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IN" dirty="0" smtClean="0"/>
                  <a:t>)</a:t>
                </a:r>
              </a:p>
              <a:p>
                <a:r>
                  <a:rPr lang="en-US" dirty="0">
                    <a:effectLst/>
                  </a:rPr>
                  <a:t>The work done in this process is represented by the shaded area under the curve 2 as in </a:t>
                </a:r>
                <a:r>
                  <a:rPr lang="en-US" dirty="0" smtClean="0">
                    <a:effectLst/>
                  </a:rPr>
                  <a:t>Fig3</a:t>
                </a:r>
                <a:endParaRPr lang="en-IN" dirty="0" smtClean="0"/>
              </a:p>
              <a:p>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2899954" y="1123407"/>
                <a:ext cx="9004663" cy="5608320"/>
              </a:xfrm>
              <a:blipFill>
                <a:blip r:embed="rId2"/>
                <a:stretch>
                  <a:fillRect l="-406" t="-435" r="-745" b="-978"/>
                </a:stretch>
              </a:blipFill>
            </p:spPr>
            <p:txBody>
              <a:bodyPr/>
              <a:lstStyle/>
              <a:p>
                <a:r>
                  <a:rPr lang="en-IN">
                    <a:noFill/>
                  </a:rPr>
                  <a:t> </a:t>
                </a:r>
              </a:p>
            </p:txBody>
          </p:sp>
        </mc:Fallback>
      </mc:AlternateContent>
      <p:pic>
        <p:nvPicPr>
          <p:cNvPr id="7" name="image450.png"/>
          <p:cNvPicPr>
            <a:picLocks noGrp="1"/>
          </p:cNvPicPr>
          <p:nvPr>
            <p:ph sz="half" idx="1"/>
          </p:nvPr>
        </p:nvPicPr>
        <p:blipFill>
          <a:blip r:embed="rId3" cstate="print"/>
          <a:stretch>
            <a:fillRect/>
          </a:stretch>
        </p:blipFill>
        <p:spPr>
          <a:xfrm>
            <a:off x="547336" y="1371061"/>
            <a:ext cx="2065228" cy="1555017"/>
          </a:xfrm>
          <a:prstGeom prst="rect">
            <a:avLst/>
          </a:prstGeom>
          <a:solidFill>
            <a:schemeClr val="tx1"/>
          </a:solidFill>
        </p:spPr>
      </p:pic>
      <p:pic>
        <p:nvPicPr>
          <p:cNvPr id="8" name="image448.png"/>
          <p:cNvPicPr/>
          <p:nvPr/>
        </p:nvPicPr>
        <p:blipFill>
          <a:blip r:embed="rId4" cstate="print"/>
          <a:stretch>
            <a:fillRect/>
          </a:stretch>
        </p:blipFill>
        <p:spPr>
          <a:xfrm>
            <a:off x="573070" y="3044056"/>
            <a:ext cx="2039494" cy="1623738"/>
          </a:xfrm>
          <a:prstGeom prst="rect">
            <a:avLst/>
          </a:prstGeom>
          <a:solidFill>
            <a:schemeClr val="tx1"/>
          </a:solidFill>
        </p:spPr>
      </p:pic>
      <p:pic>
        <p:nvPicPr>
          <p:cNvPr id="9" name="image449.png"/>
          <p:cNvPicPr/>
          <p:nvPr/>
        </p:nvPicPr>
        <p:blipFill>
          <a:blip r:embed="rId5" cstate="print"/>
          <a:stretch>
            <a:fillRect/>
          </a:stretch>
        </p:blipFill>
        <p:spPr>
          <a:xfrm>
            <a:off x="590850" y="4763462"/>
            <a:ext cx="2021714" cy="1733132"/>
          </a:xfrm>
          <a:prstGeom prst="rect">
            <a:avLst/>
          </a:prstGeom>
          <a:solidFill>
            <a:schemeClr val="tx1"/>
          </a:solidFill>
        </p:spPr>
      </p:pic>
    </p:spTree>
    <p:extLst>
      <p:ext uri="{BB962C8B-B14F-4D97-AF65-F5344CB8AC3E}">
        <p14:creationId xmlns:p14="http://schemas.microsoft.com/office/powerpoint/2010/main" val="127497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1000"/>
                                        <p:tgtEl>
                                          <p:spTgt spid="6">
                                            <p:txEl>
                                              <p:pRg st="1" end="1"/>
                                            </p:txEl>
                                          </p:spTgt>
                                        </p:tgtEl>
                                      </p:cBhvr>
                                    </p:animEffect>
                                    <p:anim calcmode="lin" valueType="num">
                                      <p:cBhvr>
                                        <p:cTn id="3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1000"/>
                                        <p:tgtEl>
                                          <p:spTgt spid="6">
                                            <p:txEl>
                                              <p:pRg st="2" end="2"/>
                                            </p:txEl>
                                          </p:spTgt>
                                        </p:tgtEl>
                                      </p:cBhvr>
                                    </p:animEffect>
                                    <p:anim calcmode="lin" valueType="num">
                                      <p:cBhvr>
                                        <p:cTn id="4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4" end="4"/>
                                            </p:txEl>
                                          </p:spTgt>
                                        </p:tgtEl>
                                        <p:attrNameLst>
                                          <p:attrName>style.visibility</p:attrName>
                                        </p:attrNameLst>
                                      </p:cBhvr>
                                      <p:to>
                                        <p:strVal val="visible"/>
                                      </p:to>
                                    </p:set>
                                    <p:animEffect transition="in" filter="fade">
                                      <p:cBhvr>
                                        <p:cTn id="56" dur="1000"/>
                                        <p:tgtEl>
                                          <p:spTgt spid="6">
                                            <p:txEl>
                                              <p:pRg st="4" end="4"/>
                                            </p:txEl>
                                          </p:spTgt>
                                        </p:tgtEl>
                                      </p:cBhvr>
                                    </p:animEffect>
                                    <p:anim calcmode="lin" valueType="num">
                                      <p:cBhvr>
                                        <p:cTn id="5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animEffect transition="in" filter="fade">
                                      <p:cBhvr>
                                        <p:cTn id="63" dur="1000"/>
                                        <p:tgtEl>
                                          <p:spTgt spid="6">
                                            <p:txEl>
                                              <p:pRg st="5" end="5"/>
                                            </p:txEl>
                                          </p:spTgt>
                                        </p:tgtEl>
                                      </p:cBhvr>
                                    </p:animEffect>
                                    <p:anim calcmode="lin" valueType="num">
                                      <p:cBhvr>
                                        <p:cTn id="64"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1000"/>
                                        <p:tgtEl>
                                          <p:spTgt spid="6">
                                            <p:txEl>
                                              <p:pRg st="6" end="6"/>
                                            </p:txEl>
                                          </p:spTgt>
                                        </p:tgtEl>
                                      </p:cBhvr>
                                    </p:animEffect>
                                    <p:anim calcmode="lin" valueType="num">
                                      <p:cBhvr>
                                        <p:cTn id="71"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txEl>
                                              <p:pRg st="7" end="7"/>
                                            </p:txEl>
                                          </p:spTgt>
                                        </p:tgtEl>
                                        <p:attrNameLst>
                                          <p:attrName>style.visibility</p:attrName>
                                        </p:attrNameLst>
                                      </p:cBhvr>
                                      <p:to>
                                        <p:strVal val="visible"/>
                                      </p:to>
                                    </p:set>
                                    <p:animEffect transition="in" filter="fade">
                                      <p:cBhvr>
                                        <p:cTn id="77" dur="1000"/>
                                        <p:tgtEl>
                                          <p:spTgt spid="6">
                                            <p:txEl>
                                              <p:pRg st="7" end="7"/>
                                            </p:txEl>
                                          </p:spTgt>
                                        </p:tgtEl>
                                      </p:cBhvr>
                                    </p:animEffect>
                                    <p:anim calcmode="lin" valueType="num">
                                      <p:cBhvr>
                                        <p:cTn id="7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txEl>
                                              <p:pRg st="8" end="8"/>
                                            </p:txEl>
                                          </p:spTgt>
                                        </p:tgtEl>
                                        <p:attrNameLst>
                                          <p:attrName>style.visibility</p:attrName>
                                        </p:attrNameLst>
                                      </p:cBhvr>
                                      <p:to>
                                        <p:strVal val="visible"/>
                                      </p:to>
                                    </p:set>
                                    <p:animEffect transition="in" filter="fade">
                                      <p:cBhvr>
                                        <p:cTn id="84" dur="1000"/>
                                        <p:tgtEl>
                                          <p:spTgt spid="6">
                                            <p:txEl>
                                              <p:pRg st="8" end="8"/>
                                            </p:txEl>
                                          </p:spTgt>
                                        </p:tgtEl>
                                      </p:cBhvr>
                                    </p:animEffect>
                                    <p:anim calcmode="lin" valueType="num">
                                      <p:cBhvr>
                                        <p:cTn id="85"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86"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txEl>
                                              <p:pRg st="9" end="9"/>
                                            </p:txEl>
                                          </p:spTgt>
                                        </p:tgtEl>
                                        <p:attrNameLst>
                                          <p:attrName>style.visibility</p:attrName>
                                        </p:attrNameLst>
                                      </p:cBhvr>
                                      <p:to>
                                        <p:strVal val="visible"/>
                                      </p:to>
                                    </p:set>
                                    <p:animEffect transition="in" filter="fade">
                                      <p:cBhvr>
                                        <p:cTn id="91" dur="1000"/>
                                        <p:tgtEl>
                                          <p:spTgt spid="6">
                                            <p:txEl>
                                              <p:pRg st="9" end="9"/>
                                            </p:txEl>
                                          </p:spTgt>
                                        </p:tgtEl>
                                      </p:cBhvr>
                                    </p:animEffect>
                                    <p:anim calcmode="lin" valueType="num">
                                      <p:cBhvr>
                                        <p:cTn id="92"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93"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xEl>
                                              <p:pRg st="10" end="10"/>
                                            </p:txEl>
                                          </p:spTgt>
                                        </p:tgtEl>
                                        <p:attrNameLst>
                                          <p:attrName>style.visibility</p:attrName>
                                        </p:attrNameLst>
                                      </p:cBhvr>
                                      <p:to>
                                        <p:strVal val="visible"/>
                                      </p:to>
                                    </p:set>
                                    <p:animEffect transition="in" filter="fade">
                                      <p:cBhvr>
                                        <p:cTn id="98" dur="1000"/>
                                        <p:tgtEl>
                                          <p:spTgt spid="6">
                                            <p:txEl>
                                              <p:pRg st="10" end="10"/>
                                            </p:txEl>
                                          </p:spTgt>
                                        </p:tgtEl>
                                      </p:cBhvr>
                                    </p:animEffect>
                                    <p:anim calcmode="lin" valueType="num">
                                      <p:cBhvr>
                                        <p:cTn id="9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10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thermodynamic</a:t>
            </a:r>
            <a:endParaRPr lang="en-US" dirty="0"/>
          </a:p>
        </p:txBody>
      </p:sp>
      <p:sp>
        <p:nvSpPr>
          <p:cNvPr id="3" name="Content Placeholder 2"/>
          <p:cNvSpPr>
            <a:spLocks noGrp="1"/>
          </p:cNvSpPr>
          <p:nvPr>
            <p:ph idx="1"/>
          </p:nvPr>
        </p:nvSpPr>
        <p:spPr/>
        <p:txBody>
          <a:bodyPr/>
          <a:lstStyle/>
          <a:p>
            <a:r>
              <a:rPr lang="en-US" sz="2400" dirty="0" smtClean="0"/>
              <a:t>Thermodynamic </a:t>
            </a:r>
            <a:r>
              <a:rPr lang="en-US" sz="2400" i="1" dirty="0" smtClean="0"/>
              <a:t>is the branch of physics that deals with the concepts of heat and temperature and the inter-conversion of heat and other forms of energy</a:t>
            </a:r>
            <a:r>
              <a:rPr lang="en-US" sz="2400" dirty="0" smtClean="0"/>
              <a:t>.</a:t>
            </a:r>
            <a:endParaRPr lang="en-US" sz="2400" dirty="0"/>
          </a:p>
          <a:p>
            <a:pPr marL="0" indent="0">
              <a:buNone/>
            </a:pPr>
            <a:endParaRPr lang="en-US" dirty="0"/>
          </a:p>
        </p:txBody>
      </p:sp>
    </p:spTree>
    <p:extLst>
      <p:ext uri="{BB962C8B-B14F-4D97-AF65-F5344CB8AC3E}">
        <p14:creationId xmlns:p14="http://schemas.microsoft.com/office/powerpoint/2010/main" val="310614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734491" y="896983"/>
                <a:ext cx="8533066" cy="5460274"/>
              </a:xfrm>
            </p:spPr>
            <p:txBody>
              <a:bodyPr>
                <a:normAutofit/>
              </a:bodyPr>
              <a:lstStyle/>
              <a:p>
                <a:r>
                  <a:rPr lang="en-US" dirty="0" smtClean="0">
                    <a:effectLst/>
                  </a:rPr>
                  <a:t>Third way to change the state from A to state B is path 3 as shown in Fig.</a:t>
                </a:r>
              </a:p>
              <a:p>
                <a:r>
                  <a:rPr lang="en-US" dirty="0">
                    <a:effectLst/>
                  </a:rPr>
                  <a:t>In this case, the pressure decreases from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𝑖</m:t>
                        </m:r>
                      </m:sub>
                    </m:sSub>
                  </m:oMath>
                </a14:m>
                <a:r>
                  <a:rPr lang="en-US" dirty="0" smtClean="0">
                    <a:effectLst/>
                  </a:rPr>
                  <a:t>  </a:t>
                </a:r>
                <a:r>
                  <a:rPr lang="en-US" dirty="0">
                    <a:effectLst/>
                  </a:rPr>
                  <a:t>to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𝑓</m:t>
                        </m:r>
                      </m:sub>
                    </m:sSub>
                  </m:oMath>
                </a14:m>
                <a:r>
                  <a:rPr lang="en-IN" dirty="0" smtClean="0">
                    <a:effectLst/>
                  </a:rPr>
                  <a:t> </a:t>
                </a:r>
                <a:r>
                  <a:rPr lang="en-US" dirty="0" smtClean="0">
                    <a:effectLst/>
                  </a:rPr>
                  <a:t>but  </a:t>
                </a:r>
                <a:r>
                  <a:rPr lang="en-US" dirty="0">
                    <a:effectLst/>
                  </a:rPr>
                  <a:t>the  volume  remains  the  same</a:t>
                </a:r>
                <a:r>
                  <a:rPr lang="en-US" dirty="0" smtClean="0">
                    <a:effectLst/>
                  </a:rPr>
                  <a:t>.</a:t>
                </a:r>
              </a:p>
              <a:p>
                <a:r>
                  <a:rPr lang="en-US" dirty="0">
                    <a:effectLst/>
                  </a:rPr>
                  <a:t>Next, </a:t>
                </a:r>
                <a:r>
                  <a:rPr lang="en-US" dirty="0" smtClean="0">
                    <a:effectLst/>
                  </a:rPr>
                  <a:t>the</a:t>
                </a:r>
                <a:r>
                  <a:rPr lang="en-IN" dirty="0">
                    <a:effectLst/>
                  </a:rPr>
                  <a:t> </a:t>
                </a:r>
                <a:r>
                  <a:rPr lang="en-US" dirty="0" smtClean="0">
                    <a:effectLst/>
                  </a:rPr>
                  <a:t>volume </a:t>
                </a:r>
                <a:r>
                  <a:rPr lang="en-US" dirty="0">
                    <a:effectLst/>
                  </a:rPr>
                  <a:t>changes to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Sub>
                  </m:oMath>
                </a14:m>
                <a:r>
                  <a:rPr lang="en-US" dirty="0" smtClean="0">
                    <a:effectLst/>
                  </a:rPr>
                  <a:t>  </a:t>
                </a:r>
                <a:r>
                  <a:rPr lang="en-US" dirty="0">
                    <a:effectLst/>
                  </a:rPr>
                  <a:t>at constant pressure </a:t>
                </a:r>
                <a:r>
                  <a:rPr lang="en-US" i="1" dirty="0" smtClean="0">
                    <a:effectLst/>
                  </a:rPr>
                  <a:t>P.</a:t>
                </a:r>
              </a:p>
              <a:p>
                <a:r>
                  <a:rPr lang="en-US" dirty="0">
                    <a:effectLst/>
                  </a:rPr>
                  <a:t>The work done in this process is </a:t>
                </a:r>
                <a:r>
                  <a:rPr lang="en-US" dirty="0" smtClean="0">
                    <a:effectLst/>
                  </a:rPr>
                  <a:t>represented </a:t>
                </a:r>
                <a:r>
                  <a:rPr lang="en-US" dirty="0">
                    <a:effectLst/>
                  </a:rPr>
                  <a:t>by the shaded area under the curve 3 as </a:t>
                </a:r>
                <a:r>
                  <a:rPr lang="en-US" dirty="0" smtClean="0">
                    <a:effectLst/>
                  </a:rPr>
                  <a:t>in fig.</a:t>
                </a:r>
              </a:p>
              <a:p>
                <a:r>
                  <a:rPr lang="en-US" i="1" dirty="0">
                    <a:effectLst/>
                  </a:rPr>
                  <a:t>It is easily noticed that in the three cases we discussed, the amount of work done is not the same</a:t>
                </a:r>
                <a:endParaRPr lang="en-US" i="1" dirty="0" smtClean="0">
                  <a:effectLst/>
                </a:endParaRPr>
              </a:p>
              <a:p>
                <a:r>
                  <a:rPr lang="en-US" dirty="0" smtClean="0">
                    <a:effectLst/>
                  </a:rPr>
                  <a:t>It is  concluded </a:t>
                </a:r>
                <a:r>
                  <a:rPr lang="en-US" dirty="0">
                    <a:effectLst/>
                  </a:rPr>
                  <a:t>that </a:t>
                </a:r>
                <a:r>
                  <a:rPr lang="en-US" i="1" dirty="0">
                    <a:effectLst/>
                  </a:rPr>
                  <a:t>the work done by a system depends not only on the initial and the final states, but also on the intermediate states, i.e.,on the paths along which the change takes place</a:t>
                </a:r>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734491" y="896983"/>
                <a:ext cx="8533066" cy="5460274"/>
              </a:xfrm>
              <a:blipFill>
                <a:blip r:embed="rId2"/>
                <a:stretch>
                  <a:fillRect l="-643" r="-1215"/>
                </a:stretch>
              </a:blipFill>
            </p:spPr>
            <p:txBody>
              <a:bodyPr/>
              <a:lstStyle/>
              <a:p>
                <a:r>
                  <a:rPr lang="en-IN">
                    <a:noFill/>
                  </a:rPr>
                  <a:t> </a:t>
                </a:r>
              </a:p>
            </p:txBody>
          </p:sp>
        </mc:Fallback>
      </mc:AlternateContent>
      <p:pic>
        <p:nvPicPr>
          <p:cNvPr id="7" name="image451.png"/>
          <p:cNvPicPr/>
          <p:nvPr/>
        </p:nvPicPr>
        <p:blipFill>
          <a:blip r:embed="rId3" cstate="print"/>
          <a:stretch>
            <a:fillRect/>
          </a:stretch>
        </p:blipFill>
        <p:spPr>
          <a:xfrm>
            <a:off x="182880" y="2081349"/>
            <a:ext cx="2438400" cy="2133600"/>
          </a:xfrm>
          <a:prstGeom prst="rect">
            <a:avLst/>
          </a:prstGeom>
          <a:solidFill>
            <a:schemeClr val="tx1"/>
          </a:solidFill>
        </p:spPr>
      </p:pic>
    </p:spTree>
    <p:extLst>
      <p:ext uri="{BB962C8B-B14F-4D97-AF65-F5344CB8AC3E}">
        <p14:creationId xmlns:p14="http://schemas.microsoft.com/office/powerpoint/2010/main" val="129429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1000"/>
                                        <p:tgtEl>
                                          <p:spTgt spid="6">
                                            <p:txEl>
                                              <p:pRg st="4" end="4"/>
                                            </p:txEl>
                                          </p:spTgt>
                                        </p:tgtEl>
                                      </p:cBhvr>
                                    </p:animEffect>
                                    <p:anim calcmode="lin" valueType="num">
                                      <p:cBhvr>
                                        <p:cTn id="4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1000"/>
                                        <p:tgtEl>
                                          <p:spTgt spid="6">
                                            <p:txEl>
                                              <p:pRg st="5" end="5"/>
                                            </p:txEl>
                                          </p:spTgt>
                                        </p:tgtEl>
                                      </p:cBhvr>
                                    </p:animEffect>
                                    <p:anim calcmode="lin" valueType="num">
                                      <p:cBhvr>
                                        <p:cTn id="5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609600"/>
            <a:ext cx="11399520" cy="1326321"/>
          </a:xfrm>
        </p:spPr>
        <p:txBody>
          <a:bodyPr/>
          <a:lstStyle/>
          <a:p>
            <a:r>
              <a:rPr lang="en-US" dirty="0">
                <a:effectLst/>
              </a:rPr>
              <a:t>Heat Added During a Thermodynamic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8960" y="1935921"/>
                <a:ext cx="8752113" cy="4656468"/>
              </a:xfrm>
            </p:spPr>
            <p:txBody>
              <a:bodyPr>
                <a:normAutofit lnSpcReduction="10000"/>
              </a:bodyPr>
              <a:lstStyle/>
              <a:p>
                <a:r>
                  <a:rPr lang="en-US" dirty="0" smtClean="0">
                    <a:effectLst/>
                  </a:rPr>
                  <a:t>Thermodynamic state of a system can also be changed </a:t>
                </a:r>
                <a:r>
                  <a:rPr lang="en-US" dirty="0">
                    <a:effectLst/>
                  </a:rPr>
                  <a:t>by adding </a:t>
                </a:r>
                <a:r>
                  <a:rPr lang="en-US" dirty="0" smtClean="0">
                    <a:effectLst/>
                  </a:rPr>
                  <a:t>heat.</a:t>
                </a:r>
              </a:p>
              <a:p>
                <a:r>
                  <a:rPr lang="en-US" dirty="0">
                    <a:effectLst/>
                  </a:rPr>
                  <a:t>T</a:t>
                </a:r>
                <a:r>
                  <a:rPr lang="en-US" dirty="0" smtClean="0">
                    <a:effectLst/>
                  </a:rPr>
                  <a:t>hermodynamic </a:t>
                </a:r>
                <a:r>
                  <a:rPr lang="en-US" dirty="0">
                    <a:effectLst/>
                  </a:rPr>
                  <a:t>system consisting of an ideal gas confined to a cylinder with a movable, frictionless, and massless  </a:t>
                </a:r>
                <a:r>
                  <a:rPr lang="en-US" dirty="0" smtClean="0">
                    <a:effectLst/>
                  </a:rPr>
                  <a:t>piston.</a:t>
                </a:r>
              </a:p>
              <a:p>
                <a:r>
                  <a:rPr lang="en-US" dirty="0">
                    <a:effectLst/>
                  </a:rPr>
                  <a:t>T</a:t>
                </a:r>
                <a:r>
                  <a:rPr lang="en-US" dirty="0" smtClean="0">
                    <a:effectLst/>
                  </a:rPr>
                  <a:t>o  </a:t>
                </a:r>
                <a:r>
                  <a:rPr lang="en-US" dirty="0">
                    <a:effectLst/>
                  </a:rPr>
                  <a:t>change  the  initial  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𝑖</m:t>
                        </m:r>
                      </m:sub>
                    </m:sSub>
                  </m:oMath>
                </a14:m>
                <a:r>
                  <a:rPr lang="en-US" dirty="0" smtClean="0">
                    <a:effectLst/>
                  </a:rPr>
                  <a:t> of</a:t>
                </a:r>
                <a:r>
                  <a:rPr lang="en-IN" dirty="0">
                    <a:effectLst/>
                  </a:rPr>
                  <a:t> </a:t>
                </a:r>
                <a:r>
                  <a:rPr lang="en-US" dirty="0" smtClean="0">
                    <a:effectLst/>
                  </a:rPr>
                  <a:t>the  </a:t>
                </a:r>
                <a:r>
                  <a:rPr lang="en-US" dirty="0">
                    <a:effectLst/>
                  </a:rPr>
                  <a:t>gas to  the  final 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US" dirty="0" smtClean="0">
                    <a:effectLst/>
                  </a:rPr>
                  <a:t>   </a:t>
                </a:r>
                <a:r>
                  <a:rPr lang="en-US" dirty="0">
                    <a:effectLst/>
                  </a:rPr>
                  <a:t>at  a </a:t>
                </a:r>
                <a:r>
                  <a:rPr lang="en-US" dirty="0" smtClean="0">
                    <a:effectLst/>
                  </a:rPr>
                  <a:t>constant temperature.</a:t>
                </a:r>
              </a:p>
              <a:p>
                <a:r>
                  <a:rPr lang="en-US" dirty="0">
                    <a:effectLst/>
                  </a:rPr>
                  <a:t>There are two different ways in which this  change  in  volume  can be  </a:t>
                </a:r>
                <a:r>
                  <a:rPr lang="en-US" dirty="0" smtClean="0">
                    <a:effectLst/>
                  </a:rPr>
                  <a:t>made</a:t>
                </a:r>
              </a:p>
              <a:p>
                <a:r>
                  <a:rPr lang="en-US" dirty="0" smtClean="0">
                    <a:effectLst/>
                  </a:rPr>
                  <a:t>Fig. 1, shows </a:t>
                </a:r>
                <a:r>
                  <a:rPr lang="en-US" dirty="0">
                    <a:effectLst/>
                  </a:rPr>
                  <a:t>the first </a:t>
                </a:r>
                <a:r>
                  <a:rPr lang="en-US" dirty="0" smtClean="0">
                    <a:effectLst/>
                  </a:rPr>
                  <a:t>method In </a:t>
                </a:r>
                <a:r>
                  <a:rPr lang="en-US" dirty="0">
                    <a:effectLst/>
                  </a:rPr>
                  <a:t>this case, the gas is heated slowly, in a controlled manner so that it expands at a constant temperature</a:t>
                </a:r>
                <a:r>
                  <a:rPr lang="en-US" dirty="0" smtClean="0">
                    <a:effectLst/>
                  </a:rPr>
                  <a:t>.</a:t>
                </a:r>
              </a:p>
              <a:p>
                <a:r>
                  <a:rPr lang="en-US" dirty="0">
                    <a:effectLst/>
                  </a:rPr>
                  <a:t>It reaches the final 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US" dirty="0" smtClean="0">
                    <a:effectLst/>
                  </a:rPr>
                  <a:t>  isothermally.</a:t>
                </a:r>
              </a:p>
              <a:p>
                <a:r>
                  <a:rPr lang="en-US" dirty="0" smtClean="0">
                    <a:effectLst/>
                  </a:rPr>
                  <a:t>The</a:t>
                </a:r>
                <a:r>
                  <a:rPr lang="en-IN" sz="1600" dirty="0" smtClean="0">
                    <a:effectLst/>
                  </a:rPr>
                  <a:t> </a:t>
                </a:r>
                <a:r>
                  <a:rPr lang="en-US" dirty="0" smtClean="0">
                    <a:effectLst/>
                  </a:rPr>
                  <a:t>system </a:t>
                </a:r>
                <a:r>
                  <a:rPr lang="en-US" dirty="0">
                    <a:effectLst/>
                  </a:rPr>
                  <a:t>absorbs a finite  amount of heat </a:t>
                </a:r>
                <a:r>
                  <a:rPr lang="en-US" dirty="0" smtClean="0">
                    <a:effectLst/>
                  </a:rPr>
                  <a:t>during </a:t>
                </a:r>
                <a:r>
                  <a:rPr lang="en-US" dirty="0">
                    <a:effectLst/>
                  </a:rPr>
                  <a:t>this </a:t>
                </a:r>
                <a:r>
                  <a:rPr lang="en-US" dirty="0" smtClean="0">
                    <a:effectLst/>
                  </a:rPr>
                  <a:t>process.</a:t>
                </a:r>
                <a:endParaRPr lang="en-IN"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8960" y="1935921"/>
                <a:ext cx="8752113" cy="4656468"/>
              </a:xfrm>
              <a:blipFill>
                <a:blip r:embed="rId2"/>
                <a:stretch>
                  <a:fillRect l="-627" t="-655" r="-696" b="-655"/>
                </a:stretch>
              </a:blipFill>
            </p:spPr>
            <p:txBody>
              <a:bodyPr/>
              <a:lstStyle/>
              <a:p>
                <a:r>
                  <a:rPr lang="en-IN">
                    <a:noFill/>
                  </a:rPr>
                  <a:t> </a:t>
                </a:r>
              </a:p>
            </p:txBody>
          </p:sp>
        </mc:Fallback>
      </mc:AlternateContent>
      <p:pic>
        <p:nvPicPr>
          <p:cNvPr id="4" name="image459.png"/>
          <p:cNvPicPr/>
          <p:nvPr/>
        </p:nvPicPr>
        <p:blipFill>
          <a:blip r:embed="rId3" cstate="print"/>
          <a:stretch>
            <a:fillRect/>
          </a:stretch>
        </p:blipFill>
        <p:spPr>
          <a:xfrm>
            <a:off x="198425" y="1861409"/>
            <a:ext cx="2257392" cy="2092282"/>
          </a:xfrm>
          <a:prstGeom prst="rect">
            <a:avLst/>
          </a:prstGeom>
          <a:solidFill>
            <a:schemeClr val="tx1"/>
          </a:solidFill>
        </p:spPr>
      </p:pic>
    </p:spTree>
    <p:extLst>
      <p:ext uri="{BB962C8B-B14F-4D97-AF65-F5344CB8AC3E}">
        <p14:creationId xmlns:p14="http://schemas.microsoft.com/office/powerpoint/2010/main" val="41396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7606" y="313509"/>
                <a:ext cx="9206680" cy="6270171"/>
              </a:xfrm>
            </p:spPr>
            <p:txBody>
              <a:bodyPr>
                <a:normAutofit fontScale="77500" lnSpcReduction="20000"/>
              </a:bodyPr>
              <a:lstStyle/>
              <a:p>
                <a:r>
                  <a:rPr lang="en-US" dirty="0" smtClean="0">
                    <a:effectLst/>
                  </a:rPr>
                  <a:t>In the second case, fig. shows gas </a:t>
                </a:r>
                <a:r>
                  <a:rPr lang="en-US" dirty="0">
                    <a:effectLst/>
                  </a:rPr>
                  <a:t>cylinder is now surrounded by an insulating material and it is divided into two compartments by a thin, breakable </a:t>
                </a:r>
                <a:r>
                  <a:rPr lang="en-US" dirty="0" smtClean="0">
                    <a:effectLst/>
                  </a:rPr>
                  <a:t>partition.</a:t>
                </a:r>
              </a:p>
              <a:p>
                <a:r>
                  <a:rPr lang="en-US" dirty="0">
                    <a:effectLst/>
                  </a:rPr>
                  <a:t>The  compartment  X  has  a   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dirty="0" smtClean="0">
                    <a:effectLst/>
                  </a:rPr>
                  <a:t> and</a:t>
                </a:r>
                <a:r>
                  <a:rPr lang="en-IN" dirty="0" smtClean="0">
                    <a:effectLst/>
                  </a:rPr>
                  <a:t> </a:t>
                </a:r>
                <a:r>
                  <a:rPr lang="en-US" dirty="0" smtClean="0">
                    <a:effectLst/>
                  </a:rPr>
                  <a:t>the </a:t>
                </a:r>
                <a:r>
                  <a:rPr lang="en-US" dirty="0">
                    <a:effectLst/>
                  </a:rPr>
                  <a:t>compartment Y has  a  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r>
                      <a:rPr lang="en-IN" b="0" i="0" smtClean="0">
                        <a:effectLst/>
                        <a:latin typeface="Cambria Math" panose="02040503050406030204" pitchFamily="18" charset="0"/>
                      </a:rPr>
                      <m:t>′</m:t>
                    </m:r>
                  </m:oMath>
                </a14:m>
                <a:r>
                  <a:rPr lang="en-US" dirty="0" smtClean="0">
                    <a:effectLst/>
                  </a:rPr>
                  <a:t>so that</a:t>
                </a:r>
                <a:r>
                  <a:rPr lang="en-IN" dirty="0">
                    <a:effectLst/>
                  </a:rPr>
                  <a:t> </a:t>
                </a:r>
                <a:r>
                  <a:rPr lang="en-IN" dirty="0" smtClean="0">
                    <a:effectLst/>
                  </a:rPr>
                  <a:t> V=</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r>
                      <a:rPr lang="en-IN">
                        <a:effectLst/>
                        <a:latin typeface="Cambria Math" panose="02040503050406030204" pitchFamily="18" charset="0"/>
                      </a:rPr>
                      <m:t>′</m:t>
                    </m:r>
                  </m:oMath>
                </a14:m>
                <a:r>
                  <a:rPr lang="en-US" i="1" dirty="0" smtClean="0">
                    <a:effectLst/>
                  </a:rPr>
                  <a:t> </a:t>
                </a:r>
                <a:r>
                  <a:rPr lang="en-US" dirty="0" smtClean="0">
                    <a:effectLst/>
                  </a:rPr>
                  <a:t>.</a:t>
                </a:r>
              </a:p>
              <a:p>
                <a:r>
                  <a:rPr lang="en-US" dirty="0">
                    <a:effectLst/>
                  </a:rPr>
                  <a:t>The compartment X of the cylinder </a:t>
                </a:r>
                <a:r>
                  <a:rPr lang="en-US" dirty="0" smtClean="0">
                    <a:effectLst/>
                  </a:rPr>
                  <a:t>is </a:t>
                </a:r>
                <a:r>
                  <a:rPr lang="en-US" dirty="0">
                    <a:effectLst/>
                  </a:rPr>
                  <a:t>filled with the same amount of gas at the same temperature as that in the first </a:t>
                </a:r>
                <a:r>
                  <a:rPr lang="en-US" dirty="0" smtClean="0">
                    <a:effectLst/>
                  </a:rPr>
                  <a:t>case.</a:t>
                </a:r>
              </a:p>
              <a:p>
                <a:r>
                  <a:rPr lang="en-US" dirty="0">
                    <a:effectLst/>
                  </a:rPr>
                  <a:t>The compartment Y is empty, it contains no gas particles or any other form of matter</a:t>
                </a:r>
                <a:r>
                  <a:rPr lang="en-US" dirty="0" smtClean="0">
                    <a:effectLst/>
                  </a:rPr>
                  <a:t>.</a:t>
                </a:r>
              </a:p>
              <a:p>
                <a:r>
                  <a:rPr lang="en-US" dirty="0">
                    <a:effectLst/>
                  </a:rPr>
                  <a:t>The partition is now suddenly broken. This causes a sudden, uncontrolled expansion of the volume of the </a:t>
                </a:r>
                <a:r>
                  <a:rPr lang="en-US" dirty="0" smtClean="0">
                    <a:effectLst/>
                  </a:rPr>
                  <a:t>gas</a:t>
                </a:r>
              </a:p>
              <a:p>
                <a:r>
                  <a:rPr lang="en-US" dirty="0">
                    <a:effectLst/>
                  </a:rPr>
                  <a:t>There is no exchange of heat between the gas and its environment because the cylinder is now surrounded by an insulating material</a:t>
                </a:r>
                <a:r>
                  <a:rPr lang="en-US" dirty="0" smtClean="0">
                    <a:effectLst/>
                  </a:rPr>
                  <a:t>.</a:t>
                </a:r>
              </a:p>
              <a:p>
                <a:r>
                  <a:rPr lang="en-US" dirty="0">
                    <a:effectLst/>
                  </a:rPr>
                  <a:t>The final volume of the system after the </a:t>
                </a:r>
                <a:r>
                  <a:rPr lang="en-US" dirty="0" smtClean="0">
                    <a:effectLst/>
                  </a:rPr>
                  <a:t>partition</a:t>
                </a:r>
                <a:r>
                  <a:rPr lang="en-IN" dirty="0">
                    <a:effectLst/>
                  </a:rPr>
                  <a:t> </a:t>
                </a:r>
                <a:r>
                  <a:rPr lang="en-US" dirty="0" smtClean="0">
                    <a:effectLst/>
                  </a:rPr>
                  <a:t>is </a:t>
                </a:r>
                <a:r>
                  <a:rPr lang="en-US" dirty="0">
                    <a:effectLst/>
                  </a:rPr>
                  <a:t>broken is </a:t>
                </a:r>
                <a:r>
                  <a:rPr lang="en-US" i="1" dirty="0" smtClean="0">
                    <a:effectLst/>
                  </a:rPr>
                  <a:t>V</a:t>
                </a:r>
                <a:endParaRPr lang="en-US" dirty="0">
                  <a:effectLst/>
                </a:endParaRPr>
              </a:p>
              <a:p>
                <a:r>
                  <a:rPr lang="en-US" dirty="0">
                    <a:effectLst/>
                  </a:rPr>
                  <a:t>In this case, the gas has not done any work during its expansion because </a:t>
                </a:r>
                <a:r>
                  <a:rPr lang="en-US" dirty="0" smtClean="0">
                    <a:effectLst/>
                  </a:rPr>
                  <a:t>it</a:t>
                </a:r>
                <a:r>
                  <a:rPr lang="en-IN" dirty="0">
                    <a:effectLst/>
                  </a:rPr>
                  <a:t> </a:t>
                </a:r>
                <a:r>
                  <a:rPr lang="en-US" dirty="0" smtClean="0">
                    <a:effectLst/>
                  </a:rPr>
                  <a:t>has </a:t>
                </a:r>
                <a:r>
                  <a:rPr lang="en-US" dirty="0">
                    <a:effectLst/>
                  </a:rPr>
                  <a:t>not pushed any piston or any other surface for  its  </a:t>
                </a:r>
                <a:r>
                  <a:rPr lang="en-US" dirty="0" smtClean="0">
                    <a:effectLst/>
                  </a:rPr>
                  <a:t>expansion</a:t>
                </a:r>
              </a:p>
              <a:p>
                <a:r>
                  <a:rPr lang="en-US" dirty="0">
                    <a:effectLst/>
                  </a:rPr>
                  <a:t>Such  expansion  is  </a:t>
                </a:r>
                <a:r>
                  <a:rPr lang="en-US" dirty="0" smtClean="0">
                    <a:effectLst/>
                  </a:rPr>
                  <a:t>called </a:t>
                </a:r>
                <a:r>
                  <a:rPr lang="en-US" dirty="0">
                    <a:effectLst/>
                  </a:rPr>
                  <a:t>free </a:t>
                </a:r>
                <a:r>
                  <a:rPr lang="en-US" dirty="0" smtClean="0">
                    <a:effectLst/>
                  </a:rPr>
                  <a:t>expansion.</a:t>
                </a:r>
              </a:p>
              <a:p>
                <a:r>
                  <a:rPr lang="en-US" dirty="0">
                    <a:effectLst/>
                  </a:rPr>
                  <a:t>In  case of  the  method </a:t>
                </a:r>
                <a:r>
                  <a:rPr lang="en-US" dirty="0" smtClean="0">
                    <a:effectLst/>
                  </a:rPr>
                  <a:t> 1, there </a:t>
                </a:r>
                <a:r>
                  <a:rPr lang="en-US" dirty="0">
                    <a:effectLst/>
                  </a:rPr>
                  <a:t>is an exchange of </a:t>
                </a:r>
                <a:r>
                  <a:rPr lang="en-US" dirty="0" smtClean="0">
                    <a:effectLst/>
                  </a:rPr>
                  <a:t>heat and </a:t>
                </a:r>
                <a:r>
                  <a:rPr lang="en-US" dirty="0">
                    <a:effectLst/>
                  </a:rPr>
                  <a:t>In case of the method  </a:t>
                </a:r>
                <a:r>
                  <a:rPr lang="en-US" dirty="0" smtClean="0">
                    <a:effectLst/>
                  </a:rPr>
                  <a:t> 2, </a:t>
                </a:r>
                <a:r>
                  <a:rPr lang="en-US" dirty="0">
                    <a:effectLst/>
                  </a:rPr>
                  <a:t>there is no exchange of heat and also, the system does not do any work at all because there is no displacement of any piston or any other surface</a:t>
                </a:r>
                <a:r>
                  <a:rPr lang="en-US" dirty="0" smtClean="0">
                    <a:effectLst/>
                  </a:rPr>
                  <a:t>.</a:t>
                </a:r>
              </a:p>
              <a:p>
                <a:r>
                  <a:rPr lang="en-US" i="1" dirty="0">
                    <a:effectLst/>
                  </a:rPr>
                  <a:t>To conclude, heat transferred to a system also depends on the path</a:t>
                </a:r>
                <a:endParaRPr lang="en-US" dirty="0" smtClean="0">
                  <a:effectLst/>
                </a:endParaRPr>
              </a:p>
              <a:p>
                <a:endParaRPr lang="en-US" dirty="0" smtClean="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7606" y="313509"/>
                <a:ext cx="9206680" cy="6270171"/>
              </a:xfrm>
              <a:blipFill>
                <a:blip r:embed="rId2"/>
                <a:stretch>
                  <a:fillRect l="-265" t="-292" r="-861"/>
                </a:stretch>
              </a:blipFill>
            </p:spPr>
            <p:txBody>
              <a:bodyPr/>
              <a:lstStyle/>
              <a:p>
                <a:r>
                  <a:rPr lang="en-IN">
                    <a:noFill/>
                  </a:rPr>
                  <a:t> </a:t>
                </a:r>
              </a:p>
            </p:txBody>
          </p:sp>
        </mc:Fallback>
      </mc:AlternateContent>
      <p:grpSp>
        <p:nvGrpSpPr>
          <p:cNvPr id="5" name="Group 2"/>
          <p:cNvGrpSpPr>
            <a:grpSpLocks/>
          </p:cNvGrpSpPr>
          <p:nvPr/>
        </p:nvGrpSpPr>
        <p:grpSpPr bwMode="auto">
          <a:xfrm>
            <a:off x="130630" y="647613"/>
            <a:ext cx="2438400" cy="1729818"/>
            <a:chOff x="6160" y="461"/>
            <a:chExt cx="4396" cy="2316"/>
          </a:xfrm>
        </p:grpSpPr>
        <p:sp>
          <p:nvSpPr>
            <p:cNvPr id="6" name="Freeform 3"/>
            <p:cNvSpPr>
              <a:spLocks/>
            </p:cNvSpPr>
            <p:nvPr/>
          </p:nvSpPr>
          <p:spPr bwMode="auto">
            <a:xfrm>
              <a:off x="6456" y="672"/>
              <a:ext cx="1805" cy="469"/>
            </a:xfrm>
            <a:custGeom>
              <a:avLst/>
              <a:gdLst>
                <a:gd name="T0" fmla="+- 0 7381 6457"/>
                <a:gd name="T1" fmla="*/ T0 w 1805"/>
                <a:gd name="T2" fmla="+- 0 673 673"/>
                <a:gd name="T3" fmla="*/ 673 h 469"/>
                <a:gd name="T4" fmla="+- 0 7309 6457"/>
                <a:gd name="T5" fmla="*/ T4 w 1805"/>
                <a:gd name="T6" fmla="+- 0 673 673"/>
                <a:gd name="T7" fmla="*/ 673 h 469"/>
                <a:gd name="T8" fmla="+- 0 7237 6457"/>
                <a:gd name="T9" fmla="*/ T8 w 1805"/>
                <a:gd name="T10" fmla="+- 0 676 673"/>
                <a:gd name="T11" fmla="*/ 676 h 469"/>
                <a:gd name="T12" fmla="+- 0 7165 6457"/>
                <a:gd name="T13" fmla="*/ T12 w 1805"/>
                <a:gd name="T14" fmla="+- 0 683 673"/>
                <a:gd name="T15" fmla="*/ 683 h 469"/>
                <a:gd name="T16" fmla="+- 0 7094 6457"/>
                <a:gd name="T17" fmla="*/ T16 w 1805"/>
                <a:gd name="T18" fmla="+- 0 694 673"/>
                <a:gd name="T19" fmla="*/ 694 h 469"/>
                <a:gd name="T20" fmla="+- 0 7022 6457"/>
                <a:gd name="T21" fmla="*/ T20 w 1805"/>
                <a:gd name="T22" fmla="+- 0 708 673"/>
                <a:gd name="T23" fmla="*/ 708 h 469"/>
                <a:gd name="T24" fmla="+- 0 6951 6457"/>
                <a:gd name="T25" fmla="*/ T24 w 1805"/>
                <a:gd name="T26" fmla="+- 0 725 673"/>
                <a:gd name="T27" fmla="*/ 725 h 469"/>
                <a:gd name="T28" fmla="+- 0 6880 6457"/>
                <a:gd name="T29" fmla="*/ T28 w 1805"/>
                <a:gd name="T30" fmla="+- 0 746 673"/>
                <a:gd name="T31" fmla="*/ 746 h 469"/>
                <a:gd name="T32" fmla="+- 0 6809 6457"/>
                <a:gd name="T33" fmla="*/ T32 w 1805"/>
                <a:gd name="T34" fmla="+- 0 771 673"/>
                <a:gd name="T35" fmla="*/ 771 h 469"/>
                <a:gd name="T36" fmla="+- 0 6738 6457"/>
                <a:gd name="T37" fmla="*/ T36 w 1805"/>
                <a:gd name="T38" fmla="+- 0 799 673"/>
                <a:gd name="T39" fmla="*/ 799 h 469"/>
                <a:gd name="T40" fmla="+- 0 6667 6457"/>
                <a:gd name="T41" fmla="*/ T40 w 1805"/>
                <a:gd name="T42" fmla="+- 0 831 673"/>
                <a:gd name="T43" fmla="*/ 831 h 469"/>
                <a:gd name="T44" fmla="+- 0 6597 6457"/>
                <a:gd name="T45" fmla="*/ T44 w 1805"/>
                <a:gd name="T46" fmla="+- 0 866 673"/>
                <a:gd name="T47" fmla="*/ 866 h 469"/>
                <a:gd name="T48" fmla="+- 0 6527 6457"/>
                <a:gd name="T49" fmla="*/ T48 w 1805"/>
                <a:gd name="T50" fmla="+- 0 904 673"/>
                <a:gd name="T51" fmla="*/ 904 h 469"/>
                <a:gd name="T52" fmla="+- 0 6457 6457"/>
                <a:gd name="T53" fmla="*/ T52 w 1805"/>
                <a:gd name="T54" fmla="+- 0 946 673"/>
                <a:gd name="T55" fmla="*/ 946 h 469"/>
                <a:gd name="T56" fmla="+- 0 6457 6457"/>
                <a:gd name="T57" fmla="*/ T56 w 1805"/>
                <a:gd name="T58" fmla="+- 0 1141 673"/>
                <a:gd name="T59" fmla="*/ 1141 h 469"/>
                <a:gd name="T60" fmla="+- 0 8261 6457"/>
                <a:gd name="T61" fmla="*/ T60 w 1805"/>
                <a:gd name="T62" fmla="+- 0 1141 673"/>
                <a:gd name="T63" fmla="*/ 1141 h 469"/>
                <a:gd name="T64" fmla="+- 0 8261 6457"/>
                <a:gd name="T65" fmla="*/ T64 w 1805"/>
                <a:gd name="T66" fmla="+- 0 946 673"/>
                <a:gd name="T67" fmla="*/ 946 h 469"/>
                <a:gd name="T68" fmla="+- 0 8187 6457"/>
                <a:gd name="T69" fmla="*/ T68 w 1805"/>
                <a:gd name="T70" fmla="+- 0 904 673"/>
                <a:gd name="T71" fmla="*/ 904 h 469"/>
                <a:gd name="T72" fmla="+- 0 8113 6457"/>
                <a:gd name="T73" fmla="*/ T72 w 1805"/>
                <a:gd name="T74" fmla="+- 0 866 673"/>
                <a:gd name="T75" fmla="*/ 866 h 469"/>
                <a:gd name="T76" fmla="+- 0 8039 6457"/>
                <a:gd name="T77" fmla="*/ T76 w 1805"/>
                <a:gd name="T78" fmla="+- 0 831 673"/>
                <a:gd name="T79" fmla="*/ 831 h 469"/>
                <a:gd name="T80" fmla="+- 0 7965 6457"/>
                <a:gd name="T81" fmla="*/ T80 w 1805"/>
                <a:gd name="T82" fmla="+- 0 799 673"/>
                <a:gd name="T83" fmla="*/ 799 h 469"/>
                <a:gd name="T84" fmla="+- 0 7891 6457"/>
                <a:gd name="T85" fmla="*/ T84 w 1805"/>
                <a:gd name="T86" fmla="+- 0 771 673"/>
                <a:gd name="T87" fmla="*/ 771 h 469"/>
                <a:gd name="T88" fmla="+- 0 7818 6457"/>
                <a:gd name="T89" fmla="*/ T88 w 1805"/>
                <a:gd name="T90" fmla="+- 0 746 673"/>
                <a:gd name="T91" fmla="*/ 746 h 469"/>
                <a:gd name="T92" fmla="+- 0 7745 6457"/>
                <a:gd name="T93" fmla="*/ T92 w 1805"/>
                <a:gd name="T94" fmla="+- 0 725 673"/>
                <a:gd name="T95" fmla="*/ 725 h 469"/>
                <a:gd name="T96" fmla="+- 0 7672 6457"/>
                <a:gd name="T97" fmla="*/ T96 w 1805"/>
                <a:gd name="T98" fmla="+- 0 708 673"/>
                <a:gd name="T99" fmla="*/ 708 h 469"/>
                <a:gd name="T100" fmla="+- 0 7599 6457"/>
                <a:gd name="T101" fmla="*/ T100 w 1805"/>
                <a:gd name="T102" fmla="+- 0 694 673"/>
                <a:gd name="T103" fmla="*/ 694 h 469"/>
                <a:gd name="T104" fmla="+- 0 7526 6457"/>
                <a:gd name="T105" fmla="*/ T104 w 1805"/>
                <a:gd name="T106" fmla="+- 0 683 673"/>
                <a:gd name="T107" fmla="*/ 683 h 469"/>
                <a:gd name="T108" fmla="+- 0 7453 6457"/>
                <a:gd name="T109" fmla="*/ T108 w 1805"/>
                <a:gd name="T110" fmla="+- 0 676 673"/>
                <a:gd name="T111" fmla="*/ 676 h 469"/>
                <a:gd name="T112" fmla="+- 0 7381 6457"/>
                <a:gd name="T113" fmla="*/ T112 w 1805"/>
                <a:gd name="T114" fmla="+- 0 673 673"/>
                <a:gd name="T115" fmla="*/ 673 h 4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05" h="469">
                  <a:moveTo>
                    <a:pt x="924" y="0"/>
                  </a:moveTo>
                  <a:lnTo>
                    <a:pt x="852" y="0"/>
                  </a:lnTo>
                  <a:lnTo>
                    <a:pt x="780" y="3"/>
                  </a:lnTo>
                  <a:lnTo>
                    <a:pt x="708" y="10"/>
                  </a:lnTo>
                  <a:lnTo>
                    <a:pt x="637" y="21"/>
                  </a:lnTo>
                  <a:lnTo>
                    <a:pt x="565" y="35"/>
                  </a:lnTo>
                  <a:lnTo>
                    <a:pt x="494" y="52"/>
                  </a:lnTo>
                  <a:lnTo>
                    <a:pt x="423" y="73"/>
                  </a:lnTo>
                  <a:lnTo>
                    <a:pt x="352" y="98"/>
                  </a:lnTo>
                  <a:lnTo>
                    <a:pt x="281" y="126"/>
                  </a:lnTo>
                  <a:lnTo>
                    <a:pt x="210" y="158"/>
                  </a:lnTo>
                  <a:lnTo>
                    <a:pt x="140" y="193"/>
                  </a:lnTo>
                  <a:lnTo>
                    <a:pt x="70" y="231"/>
                  </a:lnTo>
                  <a:lnTo>
                    <a:pt x="0" y="273"/>
                  </a:lnTo>
                  <a:lnTo>
                    <a:pt x="0" y="468"/>
                  </a:lnTo>
                  <a:lnTo>
                    <a:pt x="1804" y="468"/>
                  </a:lnTo>
                  <a:lnTo>
                    <a:pt x="1804" y="273"/>
                  </a:lnTo>
                  <a:lnTo>
                    <a:pt x="1730" y="231"/>
                  </a:lnTo>
                  <a:lnTo>
                    <a:pt x="1656" y="193"/>
                  </a:lnTo>
                  <a:lnTo>
                    <a:pt x="1582" y="158"/>
                  </a:lnTo>
                  <a:lnTo>
                    <a:pt x="1508" y="126"/>
                  </a:lnTo>
                  <a:lnTo>
                    <a:pt x="1434" y="98"/>
                  </a:lnTo>
                  <a:lnTo>
                    <a:pt x="1361" y="73"/>
                  </a:lnTo>
                  <a:lnTo>
                    <a:pt x="1288" y="52"/>
                  </a:lnTo>
                  <a:lnTo>
                    <a:pt x="1215" y="35"/>
                  </a:lnTo>
                  <a:lnTo>
                    <a:pt x="1142" y="21"/>
                  </a:lnTo>
                  <a:lnTo>
                    <a:pt x="1069" y="10"/>
                  </a:lnTo>
                  <a:lnTo>
                    <a:pt x="996" y="3"/>
                  </a:lnTo>
                  <a:lnTo>
                    <a:pt x="924"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 name="Freeform 4"/>
            <p:cNvSpPr>
              <a:spLocks/>
            </p:cNvSpPr>
            <p:nvPr/>
          </p:nvSpPr>
          <p:spPr bwMode="auto">
            <a:xfrm>
              <a:off x="6456" y="672"/>
              <a:ext cx="1805" cy="469"/>
            </a:xfrm>
            <a:custGeom>
              <a:avLst/>
              <a:gdLst>
                <a:gd name="T0" fmla="+- 0 8261 6457"/>
                <a:gd name="T1" fmla="*/ T0 w 1805"/>
                <a:gd name="T2" fmla="+- 0 946 673"/>
                <a:gd name="T3" fmla="*/ 946 h 469"/>
                <a:gd name="T4" fmla="+- 0 8261 6457"/>
                <a:gd name="T5" fmla="*/ T4 w 1805"/>
                <a:gd name="T6" fmla="+- 0 1141 673"/>
                <a:gd name="T7" fmla="*/ 1141 h 469"/>
                <a:gd name="T8" fmla="+- 0 6457 6457"/>
                <a:gd name="T9" fmla="*/ T8 w 1805"/>
                <a:gd name="T10" fmla="+- 0 1141 673"/>
                <a:gd name="T11" fmla="*/ 1141 h 469"/>
                <a:gd name="T12" fmla="+- 0 6457 6457"/>
                <a:gd name="T13" fmla="*/ T12 w 1805"/>
                <a:gd name="T14" fmla="+- 0 946 673"/>
                <a:gd name="T15" fmla="*/ 946 h 469"/>
                <a:gd name="T16" fmla="+- 0 6527 6457"/>
                <a:gd name="T17" fmla="*/ T16 w 1805"/>
                <a:gd name="T18" fmla="+- 0 904 673"/>
                <a:gd name="T19" fmla="*/ 904 h 469"/>
                <a:gd name="T20" fmla="+- 0 6597 6457"/>
                <a:gd name="T21" fmla="*/ T20 w 1805"/>
                <a:gd name="T22" fmla="+- 0 866 673"/>
                <a:gd name="T23" fmla="*/ 866 h 469"/>
                <a:gd name="T24" fmla="+- 0 6667 6457"/>
                <a:gd name="T25" fmla="*/ T24 w 1805"/>
                <a:gd name="T26" fmla="+- 0 831 673"/>
                <a:gd name="T27" fmla="*/ 831 h 469"/>
                <a:gd name="T28" fmla="+- 0 6738 6457"/>
                <a:gd name="T29" fmla="*/ T28 w 1805"/>
                <a:gd name="T30" fmla="+- 0 799 673"/>
                <a:gd name="T31" fmla="*/ 799 h 469"/>
                <a:gd name="T32" fmla="+- 0 6809 6457"/>
                <a:gd name="T33" fmla="*/ T32 w 1805"/>
                <a:gd name="T34" fmla="+- 0 771 673"/>
                <a:gd name="T35" fmla="*/ 771 h 469"/>
                <a:gd name="T36" fmla="+- 0 6880 6457"/>
                <a:gd name="T37" fmla="*/ T36 w 1805"/>
                <a:gd name="T38" fmla="+- 0 746 673"/>
                <a:gd name="T39" fmla="*/ 746 h 469"/>
                <a:gd name="T40" fmla="+- 0 6951 6457"/>
                <a:gd name="T41" fmla="*/ T40 w 1805"/>
                <a:gd name="T42" fmla="+- 0 725 673"/>
                <a:gd name="T43" fmla="*/ 725 h 469"/>
                <a:gd name="T44" fmla="+- 0 7022 6457"/>
                <a:gd name="T45" fmla="*/ T44 w 1805"/>
                <a:gd name="T46" fmla="+- 0 708 673"/>
                <a:gd name="T47" fmla="*/ 708 h 469"/>
                <a:gd name="T48" fmla="+- 0 7094 6457"/>
                <a:gd name="T49" fmla="*/ T48 w 1805"/>
                <a:gd name="T50" fmla="+- 0 694 673"/>
                <a:gd name="T51" fmla="*/ 694 h 469"/>
                <a:gd name="T52" fmla="+- 0 7165 6457"/>
                <a:gd name="T53" fmla="*/ T52 w 1805"/>
                <a:gd name="T54" fmla="+- 0 683 673"/>
                <a:gd name="T55" fmla="*/ 683 h 469"/>
                <a:gd name="T56" fmla="+- 0 7237 6457"/>
                <a:gd name="T57" fmla="*/ T56 w 1805"/>
                <a:gd name="T58" fmla="+- 0 676 673"/>
                <a:gd name="T59" fmla="*/ 676 h 469"/>
                <a:gd name="T60" fmla="+- 0 7309 6457"/>
                <a:gd name="T61" fmla="*/ T60 w 1805"/>
                <a:gd name="T62" fmla="+- 0 673 673"/>
                <a:gd name="T63" fmla="*/ 673 h 469"/>
                <a:gd name="T64" fmla="+- 0 7381 6457"/>
                <a:gd name="T65" fmla="*/ T64 w 1805"/>
                <a:gd name="T66" fmla="+- 0 673 673"/>
                <a:gd name="T67" fmla="*/ 673 h 469"/>
                <a:gd name="T68" fmla="+- 0 7453 6457"/>
                <a:gd name="T69" fmla="*/ T68 w 1805"/>
                <a:gd name="T70" fmla="+- 0 676 673"/>
                <a:gd name="T71" fmla="*/ 676 h 469"/>
                <a:gd name="T72" fmla="+- 0 7526 6457"/>
                <a:gd name="T73" fmla="*/ T72 w 1805"/>
                <a:gd name="T74" fmla="+- 0 683 673"/>
                <a:gd name="T75" fmla="*/ 683 h 469"/>
                <a:gd name="T76" fmla="+- 0 7599 6457"/>
                <a:gd name="T77" fmla="*/ T76 w 1805"/>
                <a:gd name="T78" fmla="+- 0 694 673"/>
                <a:gd name="T79" fmla="*/ 694 h 469"/>
                <a:gd name="T80" fmla="+- 0 7672 6457"/>
                <a:gd name="T81" fmla="*/ T80 w 1805"/>
                <a:gd name="T82" fmla="+- 0 708 673"/>
                <a:gd name="T83" fmla="*/ 708 h 469"/>
                <a:gd name="T84" fmla="+- 0 7745 6457"/>
                <a:gd name="T85" fmla="*/ T84 w 1805"/>
                <a:gd name="T86" fmla="+- 0 725 673"/>
                <a:gd name="T87" fmla="*/ 725 h 469"/>
                <a:gd name="T88" fmla="+- 0 7818 6457"/>
                <a:gd name="T89" fmla="*/ T88 w 1805"/>
                <a:gd name="T90" fmla="+- 0 746 673"/>
                <a:gd name="T91" fmla="*/ 746 h 469"/>
                <a:gd name="T92" fmla="+- 0 7891 6457"/>
                <a:gd name="T93" fmla="*/ T92 w 1805"/>
                <a:gd name="T94" fmla="+- 0 771 673"/>
                <a:gd name="T95" fmla="*/ 771 h 469"/>
                <a:gd name="T96" fmla="+- 0 7965 6457"/>
                <a:gd name="T97" fmla="*/ T96 w 1805"/>
                <a:gd name="T98" fmla="+- 0 799 673"/>
                <a:gd name="T99" fmla="*/ 799 h 469"/>
                <a:gd name="T100" fmla="+- 0 8039 6457"/>
                <a:gd name="T101" fmla="*/ T100 w 1805"/>
                <a:gd name="T102" fmla="+- 0 831 673"/>
                <a:gd name="T103" fmla="*/ 831 h 469"/>
                <a:gd name="T104" fmla="+- 0 8113 6457"/>
                <a:gd name="T105" fmla="*/ T104 w 1805"/>
                <a:gd name="T106" fmla="+- 0 866 673"/>
                <a:gd name="T107" fmla="*/ 866 h 469"/>
                <a:gd name="T108" fmla="+- 0 8187 6457"/>
                <a:gd name="T109" fmla="*/ T108 w 1805"/>
                <a:gd name="T110" fmla="+- 0 904 673"/>
                <a:gd name="T111" fmla="*/ 904 h 469"/>
                <a:gd name="T112" fmla="+- 0 8261 6457"/>
                <a:gd name="T113" fmla="*/ T112 w 1805"/>
                <a:gd name="T114" fmla="+- 0 946 673"/>
                <a:gd name="T115" fmla="*/ 946 h 4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05" h="469">
                  <a:moveTo>
                    <a:pt x="1804" y="273"/>
                  </a:moveTo>
                  <a:lnTo>
                    <a:pt x="1804" y="468"/>
                  </a:lnTo>
                  <a:lnTo>
                    <a:pt x="0" y="468"/>
                  </a:lnTo>
                  <a:lnTo>
                    <a:pt x="0" y="273"/>
                  </a:lnTo>
                  <a:lnTo>
                    <a:pt x="70" y="231"/>
                  </a:lnTo>
                  <a:lnTo>
                    <a:pt x="140" y="193"/>
                  </a:lnTo>
                  <a:lnTo>
                    <a:pt x="210" y="158"/>
                  </a:lnTo>
                  <a:lnTo>
                    <a:pt x="281" y="126"/>
                  </a:lnTo>
                  <a:lnTo>
                    <a:pt x="352" y="98"/>
                  </a:lnTo>
                  <a:lnTo>
                    <a:pt x="423" y="73"/>
                  </a:lnTo>
                  <a:lnTo>
                    <a:pt x="494" y="52"/>
                  </a:lnTo>
                  <a:lnTo>
                    <a:pt x="565" y="35"/>
                  </a:lnTo>
                  <a:lnTo>
                    <a:pt x="637" y="21"/>
                  </a:lnTo>
                  <a:lnTo>
                    <a:pt x="708" y="10"/>
                  </a:lnTo>
                  <a:lnTo>
                    <a:pt x="780" y="3"/>
                  </a:lnTo>
                  <a:lnTo>
                    <a:pt x="852" y="0"/>
                  </a:lnTo>
                  <a:lnTo>
                    <a:pt x="924" y="0"/>
                  </a:lnTo>
                  <a:lnTo>
                    <a:pt x="996" y="3"/>
                  </a:lnTo>
                  <a:lnTo>
                    <a:pt x="1069" y="10"/>
                  </a:lnTo>
                  <a:lnTo>
                    <a:pt x="1142" y="21"/>
                  </a:lnTo>
                  <a:lnTo>
                    <a:pt x="1215" y="35"/>
                  </a:lnTo>
                  <a:lnTo>
                    <a:pt x="1288" y="52"/>
                  </a:lnTo>
                  <a:lnTo>
                    <a:pt x="1361" y="73"/>
                  </a:lnTo>
                  <a:lnTo>
                    <a:pt x="1434" y="98"/>
                  </a:lnTo>
                  <a:lnTo>
                    <a:pt x="1508" y="126"/>
                  </a:lnTo>
                  <a:lnTo>
                    <a:pt x="1582" y="158"/>
                  </a:lnTo>
                  <a:lnTo>
                    <a:pt x="1656" y="193"/>
                  </a:lnTo>
                  <a:lnTo>
                    <a:pt x="1730" y="231"/>
                  </a:lnTo>
                  <a:lnTo>
                    <a:pt x="1804" y="273"/>
                  </a:lnTo>
                  <a:close/>
                </a:path>
              </a:pathLst>
            </a:custGeom>
            <a:noFill/>
            <a:ln w="14694">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 name="Rectangle 5"/>
            <p:cNvSpPr>
              <a:spLocks noChangeArrowheads="1"/>
            </p:cNvSpPr>
            <p:nvPr/>
          </p:nvSpPr>
          <p:spPr bwMode="auto">
            <a:xfrm>
              <a:off x="7219" y="828"/>
              <a:ext cx="229" cy="506"/>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 name="Rectangle 6"/>
            <p:cNvSpPr>
              <a:spLocks noChangeArrowheads="1"/>
            </p:cNvSpPr>
            <p:nvPr/>
          </p:nvSpPr>
          <p:spPr bwMode="auto">
            <a:xfrm>
              <a:off x="7219" y="828"/>
              <a:ext cx="229" cy="625"/>
            </a:xfrm>
            <a:prstGeom prst="rect">
              <a:avLst/>
            </a:prstGeom>
            <a:noFill/>
            <a:ln w="14694">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Line 7"/>
            <p:cNvSpPr>
              <a:spLocks noChangeShapeType="1"/>
            </p:cNvSpPr>
            <p:nvPr/>
          </p:nvSpPr>
          <p:spPr bwMode="auto">
            <a:xfrm>
              <a:off x="6731" y="1141"/>
              <a:ext cx="0" cy="1480"/>
            </a:xfrm>
            <a:prstGeom prst="line">
              <a:avLst/>
            </a:prstGeom>
            <a:noFill/>
            <a:ln w="2997">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 name="Line 8"/>
            <p:cNvSpPr>
              <a:spLocks noChangeShapeType="1"/>
            </p:cNvSpPr>
            <p:nvPr/>
          </p:nvSpPr>
          <p:spPr bwMode="auto">
            <a:xfrm>
              <a:off x="6736" y="1141"/>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Line 9"/>
            <p:cNvSpPr>
              <a:spLocks noChangeShapeType="1"/>
            </p:cNvSpPr>
            <p:nvPr/>
          </p:nvSpPr>
          <p:spPr bwMode="auto">
            <a:xfrm>
              <a:off x="6745" y="1141"/>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 name="Line 10"/>
            <p:cNvSpPr>
              <a:spLocks noChangeShapeType="1"/>
            </p:cNvSpPr>
            <p:nvPr/>
          </p:nvSpPr>
          <p:spPr bwMode="auto">
            <a:xfrm>
              <a:off x="6754" y="1141"/>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 name="Line 11"/>
            <p:cNvSpPr>
              <a:spLocks noChangeShapeType="1"/>
            </p:cNvSpPr>
            <p:nvPr/>
          </p:nvSpPr>
          <p:spPr bwMode="auto">
            <a:xfrm>
              <a:off x="6764" y="1141"/>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 name="Line 12"/>
            <p:cNvSpPr>
              <a:spLocks noChangeShapeType="1"/>
            </p:cNvSpPr>
            <p:nvPr/>
          </p:nvSpPr>
          <p:spPr bwMode="auto">
            <a:xfrm>
              <a:off x="6773" y="1141"/>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 name="Line 13"/>
            <p:cNvSpPr>
              <a:spLocks noChangeShapeType="1"/>
            </p:cNvSpPr>
            <p:nvPr/>
          </p:nvSpPr>
          <p:spPr bwMode="auto">
            <a:xfrm>
              <a:off x="6783" y="1141"/>
              <a:ext cx="0" cy="193"/>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Line 14"/>
            <p:cNvSpPr>
              <a:spLocks noChangeShapeType="1"/>
            </p:cNvSpPr>
            <p:nvPr/>
          </p:nvSpPr>
          <p:spPr bwMode="auto">
            <a:xfrm>
              <a:off x="6783" y="2577"/>
              <a:ext cx="0" cy="4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 name="Line 15"/>
            <p:cNvSpPr>
              <a:spLocks noChangeShapeType="1"/>
            </p:cNvSpPr>
            <p:nvPr/>
          </p:nvSpPr>
          <p:spPr bwMode="auto">
            <a:xfrm>
              <a:off x="6792" y="1141"/>
              <a:ext cx="0" cy="193"/>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 name="Line 16"/>
            <p:cNvSpPr>
              <a:spLocks noChangeShapeType="1"/>
            </p:cNvSpPr>
            <p:nvPr/>
          </p:nvSpPr>
          <p:spPr bwMode="auto">
            <a:xfrm>
              <a:off x="6792" y="2577"/>
              <a:ext cx="0" cy="4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 name="Line 17"/>
            <p:cNvSpPr>
              <a:spLocks noChangeShapeType="1"/>
            </p:cNvSpPr>
            <p:nvPr/>
          </p:nvSpPr>
          <p:spPr bwMode="auto">
            <a:xfrm>
              <a:off x="6802" y="1141"/>
              <a:ext cx="0" cy="193"/>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 name="Line 18"/>
            <p:cNvSpPr>
              <a:spLocks noChangeShapeType="1"/>
            </p:cNvSpPr>
            <p:nvPr/>
          </p:nvSpPr>
          <p:spPr bwMode="auto">
            <a:xfrm>
              <a:off x="6802" y="2577"/>
              <a:ext cx="0" cy="4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 name="Line 19"/>
            <p:cNvSpPr>
              <a:spLocks noChangeShapeType="1"/>
            </p:cNvSpPr>
            <p:nvPr/>
          </p:nvSpPr>
          <p:spPr bwMode="auto">
            <a:xfrm>
              <a:off x="6811" y="1141"/>
              <a:ext cx="0" cy="193"/>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 name="Line 20"/>
            <p:cNvSpPr>
              <a:spLocks noChangeShapeType="1"/>
            </p:cNvSpPr>
            <p:nvPr/>
          </p:nvSpPr>
          <p:spPr bwMode="auto">
            <a:xfrm>
              <a:off x="6811" y="2577"/>
              <a:ext cx="0" cy="4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Line 21"/>
            <p:cNvSpPr>
              <a:spLocks noChangeShapeType="1"/>
            </p:cNvSpPr>
            <p:nvPr/>
          </p:nvSpPr>
          <p:spPr bwMode="auto">
            <a:xfrm>
              <a:off x="6821" y="1141"/>
              <a:ext cx="0" cy="193"/>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 name="Line 22"/>
            <p:cNvSpPr>
              <a:spLocks noChangeShapeType="1"/>
            </p:cNvSpPr>
            <p:nvPr/>
          </p:nvSpPr>
          <p:spPr bwMode="auto">
            <a:xfrm>
              <a:off x="6821" y="2577"/>
              <a:ext cx="0" cy="44"/>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 name="Line 23"/>
            <p:cNvSpPr>
              <a:spLocks noChangeShapeType="1"/>
            </p:cNvSpPr>
            <p:nvPr/>
          </p:nvSpPr>
          <p:spPr bwMode="auto">
            <a:xfrm>
              <a:off x="6830" y="1141"/>
              <a:ext cx="0" cy="193"/>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 name="Line 24"/>
            <p:cNvSpPr>
              <a:spLocks noChangeShapeType="1"/>
            </p:cNvSpPr>
            <p:nvPr/>
          </p:nvSpPr>
          <p:spPr bwMode="auto">
            <a:xfrm>
              <a:off x="6830" y="2577"/>
              <a:ext cx="0" cy="44"/>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 name="Line 25"/>
            <p:cNvSpPr>
              <a:spLocks noChangeShapeType="1"/>
            </p:cNvSpPr>
            <p:nvPr/>
          </p:nvSpPr>
          <p:spPr bwMode="auto">
            <a:xfrm>
              <a:off x="6840" y="1141"/>
              <a:ext cx="0" cy="193"/>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 name="Line 26"/>
            <p:cNvSpPr>
              <a:spLocks noChangeShapeType="1"/>
            </p:cNvSpPr>
            <p:nvPr/>
          </p:nvSpPr>
          <p:spPr bwMode="auto">
            <a:xfrm>
              <a:off x="6840" y="2577"/>
              <a:ext cx="0" cy="4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 name="Line 27"/>
            <p:cNvSpPr>
              <a:spLocks noChangeShapeType="1"/>
            </p:cNvSpPr>
            <p:nvPr/>
          </p:nvSpPr>
          <p:spPr bwMode="auto">
            <a:xfrm>
              <a:off x="6849" y="1141"/>
              <a:ext cx="0" cy="193"/>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Line 28"/>
            <p:cNvSpPr>
              <a:spLocks noChangeShapeType="1"/>
            </p:cNvSpPr>
            <p:nvPr/>
          </p:nvSpPr>
          <p:spPr bwMode="auto">
            <a:xfrm>
              <a:off x="6849" y="2577"/>
              <a:ext cx="0" cy="4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 name="Line 29"/>
            <p:cNvSpPr>
              <a:spLocks noChangeShapeType="1"/>
            </p:cNvSpPr>
            <p:nvPr/>
          </p:nvSpPr>
          <p:spPr bwMode="auto">
            <a:xfrm>
              <a:off x="6858" y="1141"/>
              <a:ext cx="0" cy="193"/>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 name="Line 30"/>
            <p:cNvSpPr>
              <a:spLocks noChangeShapeType="1"/>
            </p:cNvSpPr>
            <p:nvPr/>
          </p:nvSpPr>
          <p:spPr bwMode="auto">
            <a:xfrm>
              <a:off x="6858" y="2577"/>
              <a:ext cx="0" cy="4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 name="Line 31"/>
            <p:cNvSpPr>
              <a:spLocks noChangeShapeType="1"/>
            </p:cNvSpPr>
            <p:nvPr/>
          </p:nvSpPr>
          <p:spPr bwMode="auto">
            <a:xfrm>
              <a:off x="6868" y="1141"/>
              <a:ext cx="0" cy="193"/>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 name="Line 32"/>
            <p:cNvSpPr>
              <a:spLocks noChangeShapeType="1"/>
            </p:cNvSpPr>
            <p:nvPr/>
          </p:nvSpPr>
          <p:spPr bwMode="auto">
            <a:xfrm>
              <a:off x="6868" y="2577"/>
              <a:ext cx="0" cy="44"/>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 name="Line 33"/>
            <p:cNvSpPr>
              <a:spLocks noChangeShapeType="1"/>
            </p:cNvSpPr>
            <p:nvPr/>
          </p:nvSpPr>
          <p:spPr bwMode="auto">
            <a:xfrm>
              <a:off x="6877" y="1141"/>
              <a:ext cx="0" cy="193"/>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 name="Line 34"/>
            <p:cNvSpPr>
              <a:spLocks noChangeShapeType="1"/>
            </p:cNvSpPr>
            <p:nvPr/>
          </p:nvSpPr>
          <p:spPr bwMode="auto">
            <a:xfrm>
              <a:off x="6877" y="2577"/>
              <a:ext cx="0" cy="44"/>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 name="Line 35"/>
            <p:cNvSpPr>
              <a:spLocks noChangeShapeType="1"/>
            </p:cNvSpPr>
            <p:nvPr/>
          </p:nvSpPr>
          <p:spPr bwMode="auto">
            <a:xfrm>
              <a:off x="6887" y="1141"/>
              <a:ext cx="0" cy="193"/>
            </a:xfrm>
            <a:prstGeom prst="line">
              <a:avLst/>
            </a:prstGeom>
            <a:noFill/>
            <a:ln w="9004">
              <a:solidFill>
                <a:srgbClr val="ABADB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 name="Line 36"/>
            <p:cNvSpPr>
              <a:spLocks noChangeShapeType="1"/>
            </p:cNvSpPr>
            <p:nvPr/>
          </p:nvSpPr>
          <p:spPr bwMode="auto">
            <a:xfrm>
              <a:off x="6887" y="2577"/>
              <a:ext cx="0" cy="44"/>
            </a:xfrm>
            <a:prstGeom prst="line">
              <a:avLst/>
            </a:prstGeom>
            <a:noFill/>
            <a:ln w="9004">
              <a:solidFill>
                <a:srgbClr val="ABADB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 name="Line 37"/>
            <p:cNvSpPr>
              <a:spLocks noChangeShapeType="1"/>
            </p:cNvSpPr>
            <p:nvPr/>
          </p:nvSpPr>
          <p:spPr bwMode="auto">
            <a:xfrm>
              <a:off x="6896" y="1141"/>
              <a:ext cx="0" cy="193"/>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 name="Line 38"/>
            <p:cNvSpPr>
              <a:spLocks noChangeShapeType="1"/>
            </p:cNvSpPr>
            <p:nvPr/>
          </p:nvSpPr>
          <p:spPr bwMode="auto">
            <a:xfrm>
              <a:off x="6896" y="2577"/>
              <a:ext cx="0" cy="44"/>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 name="Line 39"/>
            <p:cNvSpPr>
              <a:spLocks noChangeShapeType="1"/>
            </p:cNvSpPr>
            <p:nvPr/>
          </p:nvSpPr>
          <p:spPr bwMode="auto">
            <a:xfrm>
              <a:off x="6906" y="1141"/>
              <a:ext cx="0" cy="193"/>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 name="Line 40"/>
            <p:cNvSpPr>
              <a:spLocks noChangeShapeType="1"/>
            </p:cNvSpPr>
            <p:nvPr/>
          </p:nvSpPr>
          <p:spPr bwMode="auto">
            <a:xfrm>
              <a:off x="6906" y="2577"/>
              <a:ext cx="0" cy="44"/>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 name="Line 41"/>
            <p:cNvSpPr>
              <a:spLocks noChangeShapeType="1"/>
            </p:cNvSpPr>
            <p:nvPr/>
          </p:nvSpPr>
          <p:spPr bwMode="auto">
            <a:xfrm>
              <a:off x="6915" y="1141"/>
              <a:ext cx="0" cy="193"/>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 name="Line 42"/>
            <p:cNvSpPr>
              <a:spLocks noChangeShapeType="1"/>
            </p:cNvSpPr>
            <p:nvPr/>
          </p:nvSpPr>
          <p:spPr bwMode="auto">
            <a:xfrm>
              <a:off x="6915" y="2577"/>
              <a:ext cx="0" cy="44"/>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 name="Line 43"/>
            <p:cNvSpPr>
              <a:spLocks noChangeShapeType="1"/>
            </p:cNvSpPr>
            <p:nvPr/>
          </p:nvSpPr>
          <p:spPr bwMode="auto">
            <a:xfrm>
              <a:off x="6925" y="1141"/>
              <a:ext cx="0" cy="193"/>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 name="Line 44"/>
            <p:cNvSpPr>
              <a:spLocks noChangeShapeType="1"/>
            </p:cNvSpPr>
            <p:nvPr/>
          </p:nvSpPr>
          <p:spPr bwMode="auto">
            <a:xfrm>
              <a:off x="6925" y="2577"/>
              <a:ext cx="0" cy="44"/>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 name="Line 45"/>
            <p:cNvSpPr>
              <a:spLocks noChangeShapeType="1"/>
            </p:cNvSpPr>
            <p:nvPr/>
          </p:nvSpPr>
          <p:spPr bwMode="auto">
            <a:xfrm>
              <a:off x="6934" y="1141"/>
              <a:ext cx="0" cy="193"/>
            </a:xfrm>
            <a:prstGeom prst="line">
              <a:avLst/>
            </a:prstGeom>
            <a:noFill/>
            <a:ln w="9004">
              <a:solidFill>
                <a:srgbClr val="ADB0B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 name="Line 46"/>
            <p:cNvSpPr>
              <a:spLocks noChangeShapeType="1"/>
            </p:cNvSpPr>
            <p:nvPr/>
          </p:nvSpPr>
          <p:spPr bwMode="auto">
            <a:xfrm>
              <a:off x="6934" y="2577"/>
              <a:ext cx="0" cy="44"/>
            </a:xfrm>
            <a:prstGeom prst="line">
              <a:avLst/>
            </a:prstGeom>
            <a:noFill/>
            <a:ln w="9004">
              <a:solidFill>
                <a:srgbClr val="ADB0B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 name="Line 47"/>
            <p:cNvSpPr>
              <a:spLocks noChangeShapeType="1"/>
            </p:cNvSpPr>
            <p:nvPr/>
          </p:nvSpPr>
          <p:spPr bwMode="auto">
            <a:xfrm>
              <a:off x="6944" y="1141"/>
              <a:ext cx="0" cy="193"/>
            </a:xfrm>
            <a:prstGeom prst="line">
              <a:avLst/>
            </a:prstGeom>
            <a:noFill/>
            <a:ln w="9004">
              <a:solidFill>
                <a:srgbClr val="AEB0B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 name="Line 48"/>
            <p:cNvSpPr>
              <a:spLocks noChangeShapeType="1"/>
            </p:cNvSpPr>
            <p:nvPr/>
          </p:nvSpPr>
          <p:spPr bwMode="auto">
            <a:xfrm>
              <a:off x="6944" y="2577"/>
              <a:ext cx="0" cy="44"/>
            </a:xfrm>
            <a:prstGeom prst="line">
              <a:avLst/>
            </a:prstGeom>
            <a:noFill/>
            <a:ln w="9004">
              <a:solidFill>
                <a:srgbClr val="AEB0B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2" name="Line 49"/>
            <p:cNvSpPr>
              <a:spLocks noChangeShapeType="1"/>
            </p:cNvSpPr>
            <p:nvPr/>
          </p:nvSpPr>
          <p:spPr bwMode="auto">
            <a:xfrm>
              <a:off x="6953" y="1141"/>
              <a:ext cx="0" cy="193"/>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3" name="Line 50"/>
            <p:cNvSpPr>
              <a:spLocks noChangeShapeType="1"/>
            </p:cNvSpPr>
            <p:nvPr/>
          </p:nvSpPr>
          <p:spPr bwMode="auto">
            <a:xfrm>
              <a:off x="6953" y="2577"/>
              <a:ext cx="0" cy="44"/>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4" name="Line 51"/>
            <p:cNvSpPr>
              <a:spLocks noChangeShapeType="1"/>
            </p:cNvSpPr>
            <p:nvPr/>
          </p:nvSpPr>
          <p:spPr bwMode="auto">
            <a:xfrm>
              <a:off x="6962" y="1141"/>
              <a:ext cx="0" cy="193"/>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5" name="Line 52"/>
            <p:cNvSpPr>
              <a:spLocks noChangeShapeType="1"/>
            </p:cNvSpPr>
            <p:nvPr/>
          </p:nvSpPr>
          <p:spPr bwMode="auto">
            <a:xfrm>
              <a:off x="6962" y="2577"/>
              <a:ext cx="0" cy="44"/>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6" name="Line 53"/>
            <p:cNvSpPr>
              <a:spLocks noChangeShapeType="1"/>
            </p:cNvSpPr>
            <p:nvPr/>
          </p:nvSpPr>
          <p:spPr bwMode="auto">
            <a:xfrm>
              <a:off x="6972" y="1141"/>
              <a:ext cx="0" cy="193"/>
            </a:xfrm>
            <a:prstGeom prst="line">
              <a:avLst/>
            </a:prstGeom>
            <a:noFill/>
            <a:ln w="9004">
              <a:solidFill>
                <a:srgbClr val="B0B2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7" name="Line 54"/>
            <p:cNvSpPr>
              <a:spLocks noChangeShapeType="1"/>
            </p:cNvSpPr>
            <p:nvPr/>
          </p:nvSpPr>
          <p:spPr bwMode="auto">
            <a:xfrm>
              <a:off x="6972" y="2577"/>
              <a:ext cx="0" cy="44"/>
            </a:xfrm>
            <a:prstGeom prst="line">
              <a:avLst/>
            </a:prstGeom>
            <a:noFill/>
            <a:ln w="9004">
              <a:solidFill>
                <a:srgbClr val="B0B2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8" name="Line 55"/>
            <p:cNvSpPr>
              <a:spLocks noChangeShapeType="1"/>
            </p:cNvSpPr>
            <p:nvPr/>
          </p:nvSpPr>
          <p:spPr bwMode="auto">
            <a:xfrm>
              <a:off x="6981" y="1141"/>
              <a:ext cx="0" cy="193"/>
            </a:xfrm>
            <a:prstGeom prst="line">
              <a:avLst/>
            </a:prstGeom>
            <a:noFill/>
            <a:ln w="9004">
              <a:solidFill>
                <a:srgbClr val="B1B3B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9" name="Line 56"/>
            <p:cNvSpPr>
              <a:spLocks noChangeShapeType="1"/>
            </p:cNvSpPr>
            <p:nvPr/>
          </p:nvSpPr>
          <p:spPr bwMode="auto">
            <a:xfrm>
              <a:off x="6981" y="2577"/>
              <a:ext cx="0" cy="44"/>
            </a:xfrm>
            <a:prstGeom prst="line">
              <a:avLst/>
            </a:prstGeom>
            <a:noFill/>
            <a:ln w="9004">
              <a:solidFill>
                <a:srgbClr val="B1B3B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Line 57"/>
            <p:cNvSpPr>
              <a:spLocks noChangeShapeType="1"/>
            </p:cNvSpPr>
            <p:nvPr/>
          </p:nvSpPr>
          <p:spPr bwMode="auto">
            <a:xfrm>
              <a:off x="6991" y="1141"/>
              <a:ext cx="0" cy="193"/>
            </a:xfrm>
            <a:prstGeom prst="line">
              <a:avLst/>
            </a:prstGeom>
            <a:noFill/>
            <a:ln w="9004">
              <a:solidFill>
                <a:srgbClr val="B2B4B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Line 58"/>
            <p:cNvSpPr>
              <a:spLocks noChangeShapeType="1"/>
            </p:cNvSpPr>
            <p:nvPr/>
          </p:nvSpPr>
          <p:spPr bwMode="auto">
            <a:xfrm>
              <a:off x="6991" y="2577"/>
              <a:ext cx="0" cy="44"/>
            </a:xfrm>
            <a:prstGeom prst="line">
              <a:avLst/>
            </a:prstGeom>
            <a:noFill/>
            <a:ln w="9004">
              <a:solidFill>
                <a:srgbClr val="B2B4B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2" name="Line 59"/>
            <p:cNvSpPr>
              <a:spLocks noChangeShapeType="1"/>
            </p:cNvSpPr>
            <p:nvPr/>
          </p:nvSpPr>
          <p:spPr bwMode="auto">
            <a:xfrm>
              <a:off x="7000" y="1141"/>
              <a:ext cx="0" cy="193"/>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3" name="Line 60"/>
            <p:cNvSpPr>
              <a:spLocks noChangeShapeType="1"/>
            </p:cNvSpPr>
            <p:nvPr/>
          </p:nvSpPr>
          <p:spPr bwMode="auto">
            <a:xfrm>
              <a:off x="7000" y="2577"/>
              <a:ext cx="0" cy="44"/>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4" name="Line 61"/>
            <p:cNvSpPr>
              <a:spLocks noChangeShapeType="1"/>
            </p:cNvSpPr>
            <p:nvPr/>
          </p:nvSpPr>
          <p:spPr bwMode="auto">
            <a:xfrm>
              <a:off x="7010" y="1141"/>
              <a:ext cx="0" cy="193"/>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5" name="Line 62"/>
            <p:cNvSpPr>
              <a:spLocks noChangeShapeType="1"/>
            </p:cNvSpPr>
            <p:nvPr/>
          </p:nvSpPr>
          <p:spPr bwMode="auto">
            <a:xfrm>
              <a:off x="7010" y="2577"/>
              <a:ext cx="0" cy="44"/>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6" name="Line 63"/>
            <p:cNvSpPr>
              <a:spLocks noChangeShapeType="1"/>
            </p:cNvSpPr>
            <p:nvPr/>
          </p:nvSpPr>
          <p:spPr bwMode="auto">
            <a:xfrm>
              <a:off x="7019" y="1141"/>
              <a:ext cx="0" cy="193"/>
            </a:xfrm>
            <a:prstGeom prst="line">
              <a:avLst/>
            </a:prstGeom>
            <a:noFill/>
            <a:ln w="9004">
              <a:solidFill>
                <a:srgbClr val="B3B5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7" name="Line 64"/>
            <p:cNvSpPr>
              <a:spLocks noChangeShapeType="1"/>
            </p:cNvSpPr>
            <p:nvPr/>
          </p:nvSpPr>
          <p:spPr bwMode="auto">
            <a:xfrm>
              <a:off x="7019" y="2577"/>
              <a:ext cx="0" cy="44"/>
            </a:xfrm>
            <a:prstGeom prst="line">
              <a:avLst/>
            </a:prstGeom>
            <a:noFill/>
            <a:ln w="9004">
              <a:solidFill>
                <a:srgbClr val="B3B5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8" name="Line 65"/>
            <p:cNvSpPr>
              <a:spLocks noChangeShapeType="1"/>
            </p:cNvSpPr>
            <p:nvPr/>
          </p:nvSpPr>
          <p:spPr bwMode="auto">
            <a:xfrm>
              <a:off x="7029" y="1141"/>
              <a:ext cx="0" cy="193"/>
            </a:xfrm>
            <a:prstGeom prst="line">
              <a:avLst/>
            </a:prstGeom>
            <a:noFill/>
            <a:ln w="9004">
              <a:solidFill>
                <a:srgbClr val="B4B6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9" name="Line 66"/>
            <p:cNvSpPr>
              <a:spLocks noChangeShapeType="1"/>
            </p:cNvSpPr>
            <p:nvPr/>
          </p:nvSpPr>
          <p:spPr bwMode="auto">
            <a:xfrm>
              <a:off x="7029" y="2577"/>
              <a:ext cx="0" cy="44"/>
            </a:xfrm>
            <a:prstGeom prst="line">
              <a:avLst/>
            </a:prstGeom>
            <a:noFill/>
            <a:ln w="9004">
              <a:solidFill>
                <a:srgbClr val="B4B6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0" name="Line 67"/>
            <p:cNvSpPr>
              <a:spLocks noChangeShapeType="1"/>
            </p:cNvSpPr>
            <p:nvPr/>
          </p:nvSpPr>
          <p:spPr bwMode="auto">
            <a:xfrm>
              <a:off x="7038" y="1141"/>
              <a:ext cx="0" cy="193"/>
            </a:xfrm>
            <a:prstGeom prst="line">
              <a:avLst/>
            </a:prstGeom>
            <a:noFill/>
            <a:ln w="9004">
              <a:solidFill>
                <a:srgbClr val="B5B7B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1" name="Line 68"/>
            <p:cNvSpPr>
              <a:spLocks noChangeShapeType="1"/>
            </p:cNvSpPr>
            <p:nvPr/>
          </p:nvSpPr>
          <p:spPr bwMode="auto">
            <a:xfrm>
              <a:off x="7038" y="2577"/>
              <a:ext cx="0" cy="44"/>
            </a:xfrm>
            <a:prstGeom prst="line">
              <a:avLst/>
            </a:prstGeom>
            <a:noFill/>
            <a:ln w="9004">
              <a:solidFill>
                <a:srgbClr val="B5B7B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2" name="Line 69"/>
            <p:cNvSpPr>
              <a:spLocks noChangeShapeType="1"/>
            </p:cNvSpPr>
            <p:nvPr/>
          </p:nvSpPr>
          <p:spPr bwMode="auto">
            <a:xfrm>
              <a:off x="7048" y="1141"/>
              <a:ext cx="0" cy="193"/>
            </a:xfrm>
            <a:prstGeom prst="line">
              <a:avLst/>
            </a:prstGeom>
            <a:noFill/>
            <a:ln w="9004">
              <a:solidFill>
                <a:srgbClr val="B6B8B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3" name="Line 70"/>
            <p:cNvSpPr>
              <a:spLocks noChangeShapeType="1"/>
            </p:cNvSpPr>
            <p:nvPr/>
          </p:nvSpPr>
          <p:spPr bwMode="auto">
            <a:xfrm>
              <a:off x="7048" y="2577"/>
              <a:ext cx="0" cy="44"/>
            </a:xfrm>
            <a:prstGeom prst="line">
              <a:avLst/>
            </a:prstGeom>
            <a:noFill/>
            <a:ln w="9004">
              <a:solidFill>
                <a:srgbClr val="B6B8B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4" name="Line 71"/>
            <p:cNvSpPr>
              <a:spLocks noChangeShapeType="1"/>
            </p:cNvSpPr>
            <p:nvPr/>
          </p:nvSpPr>
          <p:spPr bwMode="auto">
            <a:xfrm>
              <a:off x="7057" y="1141"/>
              <a:ext cx="0" cy="193"/>
            </a:xfrm>
            <a:prstGeom prst="line">
              <a:avLst/>
            </a:prstGeom>
            <a:noFill/>
            <a:ln w="9004">
              <a:solidFill>
                <a:srgbClr val="B6B8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5" name="Line 72"/>
            <p:cNvSpPr>
              <a:spLocks noChangeShapeType="1"/>
            </p:cNvSpPr>
            <p:nvPr/>
          </p:nvSpPr>
          <p:spPr bwMode="auto">
            <a:xfrm>
              <a:off x="7057" y="2577"/>
              <a:ext cx="0" cy="44"/>
            </a:xfrm>
            <a:prstGeom prst="line">
              <a:avLst/>
            </a:prstGeom>
            <a:noFill/>
            <a:ln w="9004">
              <a:solidFill>
                <a:srgbClr val="B6B8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6" name="Line 73"/>
            <p:cNvSpPr>
              <a:spLocks noChangeShapeType="1"/>
            </p:cNvSpPr>
            <p:nvPr/>
          </p:nvSpPr>
          <p:spPr bwMode="auto">
            <a:xfrm>
              <a:off x="7066" y="1141"/>
              <a:ext cx="0" cy="193"/>
            </a:xfrm>
            <a:prstGeom prst="line">
              <a:avLst/>
            </a:prstGeom>
            <a:noFill/>
            <a:ln w="9004">
              <a:solidFill>
                <a:srgbClr val="B7B9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7" name="Line 74"/>
            <p:cNvSpPr>
              <a:spLocks noChangeShapeType="1"/>
            </p:cNvSpPr>
            <p:nvPr/>
          </p:nvSpPr>
          <p:spPr bwMode="auto">
            <a:xfrm>
              <a:off x="7066" y="2577"/>
              <a:ext cx="0" cy="44"/>
            </a:xfrm>
            <a:prstGeom prst="line">
              <a:avLst/>
            </a:prstGeom>
            <a:noFill/>
            <a:ln w="9004">
              <a:solidFill>
                <a:srgbClr val="B7B9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8" name="Line 75"/>
            <p:cNvSpPr>
              <a:spLocks noChangeShapeType="1"/>
            </p:cNvSpPr>
            <p:nvPr/>
          </p:nvSpPr>
          <p:spPr bwMode="auto">
            <a:xfrm>
              <a:off x="7076" y="1141"/>
              <a:ext cx="0" cy="193"/>
            </a:xfrm>
            <a:prstGeom prst="line">
              <a:avLst/>
            </a:prstGeom>
            <a:noFill/>
            <a:ln w="9004">
              <a:solidFill>
                <a:srgbClr val="B8BAB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9" name="Line 76"/>
            <p:cNvSpPr>
              <a:spLocks noChangeShapeType="1"/>
            </p:cNvSpPr>
            <p:nvPr/>
          </p:nvSpPr>
          <p:spPr bwMode="auto">
            <a:xfrm>
              <a:off x="7076" y="2577"/>
              <a:ext cx="0" cy="44"/>
            </a:xfrm>
            <a:prstGeom prst="line">
              <a:avLst/>
            </a:prstGeom>
            <a:noFill/>
            <a:ln w="9004">
              <a:solidFill>
                <a:srgbClr val="B8BAB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0" name="Line 77"/>
            <p:cNvSpPr>
              <a:spLocks noChangeShapeType="1"/>
            </p:cNvSpPr>
            <p:nvPr/>
          </p:nvSpPr>
          <p:spPr bwMode="auto">
            <a:xfrm>
              <a:off x="7085" y="1141"/>
              <a:ext cx="0" cy="193"/>
            </a:xfrm>
            <a:prstGeom prst="line">
              <a:avLst/>
            </a:prstGeom>
            <a:noFill/>
            <a:ln w="9004">
              <a:solidFill>
                <a:srgbClr val="B9BBB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1" name="Line 78"/>
            <p:cNvSpPr>
              <a:spLocks noChangeShapeType="1"/>
            </p:cNvSpPr>
            <p:nvPr/>
          </p:nvSpPr>
          <p:spPr bwMode="auto">
            <a:xfrm>
              <a:off x="7085" y="2577"/>
              <a:ext cx="0" cy="44"/>
            </a:xfrm>
            <a:prstGeom prst="line">
              <a:avLst/>
            </a:prstGeom>
            <a:noFill/>
            <a:ln w="9004">
              <a:solidFill>
                <a:srgbClr val="B9BBB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2" name="Line 79"/>
            <p:cNvSpPr>
              <a:spLocks noChangeShapeType="1"/>
            </p:cNvSpPr>
            <p:nvPr/>
          </p:nvSpPr>
          <p:spPr bwMode="auto">
            <a:xfrm>
              <a:off x="7095" y="1141"/>
              <a:ext cx="0" cy="193"/>
            </a:xfrm>
            <a:prstGeom prst="line">
              <a:avLst/>
            </a:prstGeom>
            <a:noFill/>
            <a:ln w="9004">
              <a:solidFill>
                <a:srgbClr val="BABCB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3" name="Line 80"/>
            <p:cNvSpPr>
              <a:spLocks noChangeShapeType="1"/>
            </p:cNvSpPr>
            <p:nvPr/>
          </p:nvSpPr>
          <p:spPr bwMode="auto">
            <a:xfrm>
              <a:off x="7095" y="2577"/>
              <a:ext cx="0" cy="44"/>
            </a:xfrm>
            <a:prstGeom prst="line">
              <a:avLst/>
            </a:prstGeom>
            <a:noFill/>
            <a:ln w="9004">
              <a:solidFill>
                <a:srgbClr val="BABCB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4" name="Line 81"/>
            <p:cNvSpPr>
              <a:spLocks noChangeShapeType="1"/>
            </p:cNvSpPr>
            <p:nvPr/>
          </p:nvSpPr>
          <p:spPr bwMode="auto">
            <a:xfrm>
              <a:off x="7104" y="1141"/>
              <a:ext cx="0" cy="193"/>
            </a:xfrm>
            <a:prstGeom prst="line">
              <a:avLst/>
            </a:prstGeom>
            <a:noFill/>
            <a:ln w="9004">
              <a:solidFill>
                <a:srgbClr val="BBBDB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5" name="Line 82"/>
            <p:cNvSpPr>
              <a:spLocks noChangeShapeType="1"/>
            </p:cNvSpPr>
            <p:nvPr/>
          </p:nvSpPr>
          <p:spPr bwMode="auto">
            <a:xfrm>
              <a:off x="7104" y="2577"/>
              <a:ext cx="0" cy="44"/>
            </a:xfrm>
            <a:prstGeom prst="line">
              <a:avLst/>
            </a:prstGeom>
            <a:noFill/>
            <a:ln w="9004">
              <a:solidFill>
                <a:srgbClr val="BBBDB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6" name="Line 83"/>
            <p:cNvSpPr>
              <a:spLocks noChangeShapeType="1"/>
            </p:cNvSpPr>
            <p:nvPr/>
          </p:nvSpPr>
          <p:spPr bwMode="auto">
            <a:xfrm>
              <a:off x="7114" y="1141"/>
              <a:ext cx="0" cy="193"/>
            </a:xfrm>
            <a:prstGeom prst="line">
              <a:avLst/>
            </a:prstGeom>
            <a:noFill/>
            <a:ln w="9004">
              <a:solidFill>
                <a:srgbClr val="BBBD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7" name="Line 84"/>
            <p:cNvSpPr>
              <a:spLocks noChangeShapeType="1"/>
            </p:cNvSpPr>
            <p:nvPr/>
          </p:nvSpPr>
          <p:spPr bwMode="auto">
            <a:xfrm>
              <a:off x="7114" y="2577"/>
              <a:ext cx="0" cy="44"/>
            </a:xfrm>
            <a:prstGeom prst="line">
              <a:avLst/>
            </a:prstGeom>
            <a:noFill/>
            <a:ln w="9004">
              <a:solidFill>
                <a:srgbClr val="BBBD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8" name="Line 85"/>
            <p:cNvSpPr>
              <a:spLocks noChangeShapeType="1"/>
            </p:cNvSpPr>
            <p:nvPr/>
          </p:nvSpPr>
          <p:spPr bwMode="auto">
            <a:xfrm>
              <a:off x="7123" y="1141"/>
              <a:ext cx="0" cy="193"/>
            </a:xfrm>
            <a:prstGeom prst="line">
              <a:avLst/>
            </a:prstGeom>
            <a:noFill/>
            <a:ln w="9004">
              <a:solidFill>
                <a:srgbClr val="BCBE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9" name="Line 86"/>
            <p:cNvSpPr>
              <a:spLocks noChangeShapeType="1"/>
            </p:cNvSpPr>
            <p:nvPr/>
          </p:nvSpPr>
          <p:spPr bwMode="auto">
            <a:xfrm>
              <a:off x="7123" y="2577"/>
              <a:ext cx="0" cy="44"/>
            </a:xfrm>
            <a:prstGeom prst="line">
              <a:avLst/>
            </a:prstGeom>
            <a:noFill/>
            <a:ln w="9004">
              <a:solidFill>
                <a:srgbClr val="BCBE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0" name="Line 87"/>
            <p:cNvSpPr>
              <a:spLocks noChangeShapeType="1"/>
            </p:cNvSpPr>
            <p:nvPr/>
          </p:nvSpPr>
          <p:spPr bwMode="auto">
            <a:xfrm>
              <a:off x="7133" y="1141"/>
              <a:ext cx="0" cy="193"/>
            </a:xfrm>
            <a:prstGeom prst="line">
              <a:avLst/>
            </a:prstGeom>
            <a:noFill/>
            <a:ln w="9004">
              <a:solidFill>
                <a:srgbClr val="BDBFC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1" name="Line 88"/>
            <p:cNvSpPr>
              <a:spLocks noChangeShapeType="1"/>
            </p:cNvSpPr>
            <p:nvPr/>
          </p:nvSpPr>
          <p:spPr bwMode="auto">
            <a:xfrm>
              <a:off x="7133" y="2577"/>
              <a:ext cx="0" cy="44"/>
            </a:xfrm>
            <a:prstGeom prst="line">
              <a:avLst/>
            </a:prstGeom>
            <a:noFill/>
            <a:ln w="9004">
              <a:solidFill>
                <a:srgbClr val="BDBFC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2" name="Line 89"/>
            <p:cNvSpPr>
              <a:spLocks noChangeShapeType="1"/>
            </p:cNvSpPr>
            <p:nvPr/>
          </p:nvSpPr>
          <p:spPr bwMode="auto">
            <a:xfrm>
              <a:off x="7142" y="1141"/>
              <a:ext cx="0" cy="193"/>
            </a:xfrm>
            <a:prstGeom prst="line">
              <a:avLst/>
            </a:prstGeom>
            <a:noFill/>
            <a:ln w="9004">
              <a:solidFill>
                <a:srgbClr val="BEC0C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3" name="Line 90"/>
            <p:cNvSpPr>
              <a:spLocks noChangeShapeType="1"/>
            </p:cNvSpPr>
            <p:nvPr/>
          </p:nvSpPr>
          <p:spPr bwMode="auto">
            <a:xfrm>
              <a:off x="7142" y="2577"/>
              <a:ext cx="0" cy="44"/>
            </a:xfrm>
            <a:prstGeom prst="line">
              <a:avLst/>
            </a:prstGeom>
            <a:noFill/>
            <a:ln w="9004">
              <a:solidFill>
                <a:srgbClr val="BEC0C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91"/>
            <p:cNvSpPr>
              <a:spLocks noChangeShapeType="1"/>
            </p:cNvSpPr>
            <p:nvPr/>
          </p:nvSpPr>
          <p:spPr bwMode="auto">
            <a:xfrm>
              <a:off x="7151" y="1141"/>
              <a:ext cx="0" cy="193"/>
            </a:xfrm>
            <a:prstGeom prst="line">
              <a:avLst/>
            </a:prstGeom>
            <a:noFill/>
            <a:ln w="9004">
              <a:solidFill>
                <a:srgbClr val="BFC1C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5" name="Line 92"/>
            <p:cNvSpPr>
              <a:spLocks noChangeShapeType="1"/>
            </p:cNvSpPr>
            <p:nvPr/>
          </p:nvSpPr>
          <p:spPr bwMode="auto">
            <a:xfrm>
              <a:off x="7151" y="2577"/>
              <a:ext cx="0" cy="44"/>
            </a:xfrm>
            <a:prstGeom prst="line">
              <a:avLst/>
            </a:prstGeom>
            <a:noFill/>
            <a:ln w="9004">
              <a:solidFill>
                <a:srgbClr val="BFC1C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6" name="Line 93"/>
            <p:cNvSpPr>
              <a:spLocks noChangeShapeType="1"/>
            </p:cNvSpPr>
            <p:nvPr/>
          </p:nvSpPr>
          <p:spPr bwMode="auto">
            <a:xfrm>
              <a:off x="7161" y="1141"/>
              <a:ext cx="0" cy="193"/>
            </a:xfrm>
            <a:prstGeom prst="line">
              <a:avLst/>
            </a:prstGeom>
            <a:noFill/>
            <a:ln w="9004">
              <a:solidFill>
                <a:srgbClr val="C0C2C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7" name="Line 94"/>
            <p:cNvSpPr>
              <a:spLocks noChangeShapeType="1"/>
            </p:cNvSpPr>
            <p:nvPr/>
          </p:nvSpPr>
          <p:spPr bwMode="auto">
            <a:xfrm>
              <a:off x="7161" y="2577"/>
              <a:ext cx="0" cy="44"/>
            </a:xfrm>
            <a:prstGeom prst="line">
              <a:avLst/>
            </a:prstGeom>
            <a:noFill/>
            <a:ln w="9004">
              <a:solidFill>
                <a:srgbClr val="C0C2C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8" name="Line 95"/>
            <p:cNvSpPr>
              <a:spLocks noChangeShapeType="1"/>
            </p:cNvSpPr>
            <p:nvPr/>
          </p:nvSpPr>
          <p:spPr bwMode="auto">
            <a:xfrm>
              <a:off x="7170" y="1141"/>
              <a:ext cx="0" cy="193"/>
            </a:xfrm>
            <a:prstGeom prst="line">
              <a:avLst/>
            </a:prstGeom>
            <a:noFill/>
            <a:ln w="9004">
              <a:solidFill>
                <a:srgbClr val="C1C3C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9" name="Line 96"/>
            <p:cNvSpPr>
              <a:spLocks noChangeShapeType="1"/>
            </p:cNvSpPr>
            <p:nvPr/>
          </p:nvSpPr>
          <p:spPr bwMode="auto">
            <a:xfrm>
              <a:off x="7170" y="2577"/>
              <a:ext cx="0" cy="44"/>
            </a:xfrm>
            <a:prstGeom prst="line">
              <a:avLst/>
            </a:prstGeom>
            <a:noFill/>
            <a:ln w="9004">
              <a:solidFill>
                <a:srgbClr val="C1C3C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0" name="Line 97"/>
            <p:cNvSpPr>
              <a:spLocks noChangeShapeType="1"/>
            </p:cNvSpPr>
            <p:nvPr/>
          </p:nvSpPr>
          <p:spPr bwMode="auto">
            <a:xfrm>
              <a:off x="7180" y="1141"/>
              <a:ext cx="0" cy="193"/>
            </a:xfrm>
            <a:prstGeom prst="line">
              <a:avLst/>
            </a:prstGeom>
            <a:noFill/>
            <a:ln w="9004">
              <a:solidFill>
                <a:srgbClr val="C2C4C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1" name="Line 98"/>
            <p:cNvSpPr>
              <a:spLocks noChangeShapeType="1"/>
            </p:cNvSpPr>
            <p:nvPr/>
          </p:nvSpPr>
          <p:spPr bwMode="auto">
            <a:xfrm>
              <a:off x="7180" y="2577"/>
              <a:ext cx="0" cy="44"/>
            </a:xfrm>
            <a:prstGeom prst="line">
              <a:avLst/>
            </a:prstGeom>
            <a:noFill/>
            <a:ln w="9004">
              <a:solidFill>
                <a:srgbClr val="C2C4C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2" name="Line 99"/>
            <p:cNvSpPr>
              <a:spLocks noChangeShapeType="1"/>
            </p:cNvSpPr>
            <p:nvPr/>
          </p:nvSpPr>
          <p:spPr bwMode="auto">
            <a:xfrm>
              <a:off x="7189" y="1141"/>
              <a:ext cx="0" cy="193"/>
            </a:xfrm>
            <a:prstGeom prst="line">
              <a:avLst/>
            </a:prstGeom>
            <a:noFill/>
            <a:ln w="9004">
              <a:solidFill>
                <a:srgbClr val="C3C5C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3" name="Line 100"/>
            <p:cNvSpPr>
              <a:spLocks noChangeShapeType="1"/>
            </p:cNvSpPr>
            <p:nvPr/>
          </p:nvSpPr>
          <p:spPr bwMode="auto">
            <a:xfrm>
              <a:off x="7189" y="2577"/>
              <a:ext cx="0" cy="44"/>
            </a:xfrm>
            <a:prstGeom prst="line">
              <a:avLst/>
            </a:prstGeom>
            <a:noFill/>
            <a:ln w="9004">
              <a:solidFill>
                <a:srgbClr val="C3C5C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4" name="Line 101"/>
            <p:cNvSpPr>
              <a:spLocks noChangeShapeType="1"/>
            </p:cNvSpPr>
            <p:nvPr/>
          </p:nvSpPr>
          <p:spPr bwMode="auto">
            <a:xfrm>
              <a:off x="7199" y="1141"/>
              <a:ext cx="0" cy="193"/>
            </a:xfrm>
            <a:prstGeom prst="line">
              <a:avLst/>
            </a:prstGeom>
            <a:noFill/>
            <a:ln w="9004">
              <a:solidFill>
                <a:srgbClr val="C4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5" name="Line 102"/>
            <p:cNvSpPr>
              <a:spLocks noChangeShapeType="1"/>
            </p:cNvSpPr>
            <p:nvPr/>
          </p:nvSpPr>
          <p:spPr bwMode="auto">
            <a:xfrm>
              <a:off x="7199" y="2577"/>
              <a:ext cx="0" cy="44"/>
            </a:xfrm>
            <a:prstGeom prst="line">
              <a:avLst/>
            </a:prstGeom>
            <a:noFill/>
            <a:ln w="9004">
              <a:solidFill>
                <a:srgbClr val="C4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6" name="Line 103"/>
            <p:cNvSpPr>
              <a:spLocks noChangeShapeType="1"/>
            </p:cNvSpPr>
            <p:nvPr/>
          </p:nvSpPr>
          <p:spPr bwMode="auto">
            <a:xfrm>
              <a:off x="7208" y="1141"/>
              <a:ext cx="0" cy="193"/>
            </a:xfrm>
            <a:prstGeom prst="line">
              <a:avLst/>
            </a:prstGeom>
            <a:noFill/>
            <a:ln w="9004">
              <a:solidFill>
                <a:srgbClr val="C5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7" name="Line 104"/>
            <p:cNvSpPr>
              <a:spLocks noChangeShapeType="1"/>
            </p:cNvSpPr>
            <p:nvPr/>
          </p:nvSpPr>
          <p:spPr bwMode="auto">
            <a:xfrm>
              <a:off x="7208" y="2577"/>
              <a:ext cx="0" cy="44"/>
            </a:xfrm>
            <a:prstGeom prst="line">
              <a:avLst/>
            </a:prstGeom>
            <a:noFill/>
            <a:ln w="9004">
              <a:solidFill>
                <a:srgbClr val="C5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8" name="Line 105"/>
            <p:cNvSpPr>
              <a:spLocks noChangeShapeType="1"/>
            </p:cNvSpPr>
            <p:nvPr/>
          </p:nvSpPr>
          <p:spPr bwMode="auto">
            <a:xfrm>
              <a:off x="7218" y="1141"/>
              <a:ext cx="0" cy="193"/>
            </a:xfrm>
            <a:prstGeom prst="line">
              <a:avLst/>
            </a:prstGeom>
            <a:noFill/>
            <a:ln w="9004">
              <a:solidFill>
                <a:srgbClr val="C5C7C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9" name="Line 106"/>
            <p:cNvSpPr>
              <a:spLocks noChangeShapeType="1"/>
            </p:cNvSpPr>
            <p:nvPr/>
          </p:nvSpPr>
          <p:spPr bwMode="auto">
            <a:xfrm>
              <a:off x="7218" y="2577"/>
              <a:ext cx="0" cy="44"/>
            </a:xfrm>
            <a:prstGeom prst="line">
              <a:avLst/>
            </a:prstGeom>
            <a:noFill/>
            <a:ln w="9004">
              <a:solidFill>
                <a:srgbClr val="C5C7C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0" name="Line 107"/>
            <p:cNvSpPr>
              <a:spLocks noChangeShapeType="1"/>
            </p:cNvSpPr>
            <p:nvPr/>
          </p:nvSpPr>
          <p:spPr bwMode="auto">
            <a:xfrm>
              <a:off x="7227" y="1141"/>
              <a:ext cx="0" cy="193"/>
            </a:xfrm>
            <a:prstGeom prst="line">
              <a:avLst/>
            </a:prstGeom>
            <a:noFill/>
            <a:ln w="9004">
              <a:solidFill>
                <a:srgbClr val="C6C8C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1" name="Line 108"/>
            <p:cNvSpPr>
              <a:spLocks noChangeShapeType="1"/>
            </p:cNvSpPr>
            <p:nvPr/>
          </p:nvSpPr>
          <p:spPr bwMode="auto">
            <a:xfrm>
              <a:off x="7227" y="2577"/>
              <a:ext cx="0" cy="44"/>
            </a:xfrm>
            <a:prstGeom prst="line">
              <a:avLst/>
            </a:prstGeom>
            <a:noFill/>
            <a:ln w="9004">
              <a:solidFill>
                <a:srgbClr val="C6C8C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2" name="Line 109"/>
            <p:cNvSpPr>
              <a:spLocks noChangeShapeType="1"/>
            </p:cNvSpPr>
            <p:nvPr/>
          </p:nvSpPr>
          <p:spPr bwMode="auto">
            <a:xfrm>
              <a:off x="7237" y="1141"/>
              <a:ext cx="0" cy="193"/>
            </a:xfrm>
            <a:prstGeom prst="line">
              <a:avLst/>
            </a:prstGeom>
            <a:noFill/>
            <a:ln w="9004">
              <a:solidFill>
                <a:srgbClr val="C8CA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3" name="Line 110"/>
            <p:cNvSpPr>
              <a:spLocks noChangeShapeType="1"/>
            </p:cNvSpPr>
            <p:nvPr/>
          </p:nvSpPr>
          <p:spPr bwMode="auto">
            <a:xfrm>
              <a:off x="7237" y="2577"/>
              <a:ext cx="0" cy="44"/>
            </a:xfrm>
            <a:prstGeom prst="line">
              <a:avLst/>
            </a:prstGeom>
            <a:noFill/>
            <a:ln w="9004">
              <a:solidFill>
                <a:srgbClr val="C8CA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4" name="Line 111"/>
            <p:cNvSpPr>
              <a:spLocks noChangeShapeType="1"/>
            </p:cNvSpPr>
            <p:nvPr/>
          </p:nvSpPr>
          <p:spPr bwMode="auto">
            <a:xfrm>
              <a:off x="7246" y="1141"/>
              <a:ext cx="0" cy="193"/>
            </a:xfrm>
            <a:prstGeom prst="line">
              <a:avLst/>
            </a:prstGeom>
            <a:noFill/>
            <a:ln w="9004">
              <a:solidFill>
                <a:srgbClr val="C9CB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5" name="Line 112"/>
            <p:cNvSpPr>
              <a:spLocks noChangeShapeType="1"/>
            </p:cNvSpPr>
            <p:nvPr/>
          </p:nvSpPr>
          <p:spPr bwMode="auto">
            <a:xfrm>
              <a:off x="7246" y="2577"/>
              <a:ext cx="0" cy="44"/>
            </a:xfrm>
            <a:prstGeom prst="line">
              <a:avLst/>
            </a:prstGeom>
            <a:noFill/>
            <a:ln w="9004">
              <a:solidFill>
                <a:srgbClr val="C9CB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6" name="Line 113"/>
            <p:cNvSpPr>
              <a:spLocks noChangeShapeType="1"/>
            </p:cNvSpPr>
            <p:nvPr/>
          </p:nvSpPr>
          <p:spPr bwMode="auto">
            <a:xfrm>
              <a:off x="7255" y="1141"/>
              <a:ext cx="0" cy="193"/>
            </a:xfrm>
            <a:prstGeom prst="line">
              <a:avLst/>
            </a:prstGeom>
            <a:noFill/>
            <a:ln w="9004">
              <a:solidFill>
                <a:srgbClr val="CACBC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7" name="Line 114"/>
            <p:cNvSpPr>
              <a:spLocks noChangeShapeType="1"/>
            </p:cNvSpPr>
            <p:nvPr/>
          </p:nvSpPr>
          <p:spPr bwMode="auto">
            <a:xfrm>
              <a:off x="7255" y="2577"/>
              <a:ext cx="0" cy="44"/>
            </a:xfrm>
            <a:prstGeom prst="line">
              <a:avLst/>
            </a:prstGeom>
            <a:noFill/>
            <a:ln w="9004">
              <a:solidFill>
                <a:srgbClr val="CACBC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8" name="Line 115"/>
            <p:cNvSpPr>
              <a:spLocks noChangeShapeType="1"/>
            </p:cNvSpPr>
            <p:nvPr/>
          </p:nvSpPr>
          <p:spPr bwMode="auto">
            <a:xfrm>
              <a:off x="7265" y="1141"/>
              <a:ext cx="0" cy="193"/>
            </a:xfrm>
            <a:prstGeom prst="line">
              <a:avLst/>
            </a:prstGeom>
            <a:noFill/>
            <a:ln w="9004">
              <a:solidFill>
                <a:srgbClr val="CBCCC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19" name="Line 116"/>
            <p:cNvSpPr>
              <a:spLocks noChangeShapeType="1"/>
            </p:cNvSpPr>
            <p:nvPr/>
          </p:nvSpPr>
          <p:spPr bwMode="auto">
            <a:xfrm>
              <a:off x="7265" y="2577"/>
              <a:ext cx="0" cy="44"/>
            </a:xfrm>
            <a:prstGeom prst="line">
              <a:avLst/>
            </a:prstGeom>
            <a:noFill/>
            <a:ln w="9004">
              <a:solidFill>
                <a:srgbClr val="CBCCC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0" name="Line 117"/>
            <p:cNvSpPr>
              <a:spLocks noChangeShapeType="1"/>
            </p:cNvSpPr>
            <p:nvPr/>
          </p:nvSpPr>
          <p:spPr bwMode="auto">
            <a:xfrm>
              <a:off x="7274" y="1141"/>
              <a:ext cx="0" cy="193"/>
            </a:xfrm>
            <a:prstGeom prst="line">
              <a:avLst/>
            </a:prstGeom>
            <a:noFill/>
            <a:ln w="9004">
              <a:solidFill>
                <a:srgbClr val="CBCDC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1" name="Line 118"/>
            <p:cNvSpPr>
              <a:spLocks noChangeShapeType="1"/>
            </p:cNvSpPr>
            <p:nvPr/>
          </p:nvSpPr>
          <p:spPr bwMode="auto">
            <a:xfrm>
              <a:off x="7274" y="2577"/>
              <a:ext cx="0" cy="44"/>
            </a:xfrm>
            <a:prstGeom prst="line">
              <a:avLst/>
            </a:prstGeom>
            <a:noFill/>
            <a:ln w="9004">
              <a:solidFill>
                <a:srgbClr val="CBCDC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2" name="Line 119"/>
            <p:cNvSpPr>
              <a:spLocks noChangeShapeType="1"/>
            </p:cNvSpPr>
            <p:nvPr/>
          </p:nvSpPr>
          <p:spPr bwMode="auto">
            <a:xfrm>
              <a:off x="7284" y="1141"/>
              <a:ext cx="0" cy="193"/>
            </a:xfrm>
            <a:prstGeom prst="line">
              <a:avLst/>
            </a:prstGeom>
            <a:noFill/>
            <a:ln w="9004">
              <a:solidFill>
                <a:srgbClr val="CDCFD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3" name="Line 120"/>
            <p:cNvSpPr>
              <a:spLocks noChangeShapeType="1"/>
            </p:cNvSpPr>
            <p:nvPr/>
          </p:nvSpPr>
          <p:spPr bwMode="auto">
            <a:xfrm>
              <a:off x="7284" y="2577"/>
              <a:ext cx="0" cy="44"/>
            </a:xfrm>
            <a:prstGeom prst="line">
              <a:avLst/>
            </a:prstGeom>
            <a:noFill/>
            <a:ln w="9004">
              <a:solidFill>
                <a:srgbClr val="CDCFD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4" name="Line 121"/>
            <p:cNvSpPr>
              <a:spLocks noChangeShapeType="1"/>
            </p:cNvSpPr>
            <p:nvPr/>
          </p:nvSpPr>
          <p:spPr bwMode="auto">
            <a:xfrm>
              <a:off x="7293" y="1141"/>
              <a:ext cx="0" cy="193"/>
            </a:xfrm>
            <a:prstGeom prst="line">
              <a:avLst/>
            </a:prstGeom>
            <a:noFill/>
            <a:ln w="9004">
              <a:solidFill>
                <a:srgbClr val="CECFD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5" name="Line 122"/>
            <p:cNvSpPr>
              <a:spLocks noChangeShapeType="1"/>
            </p:cNvSpPr>
            <p:nvPr/>
          </p:nvSpPr>
          <p:spPr bwMode="auto">
            <a:xfrm>
              <a:off x="7293" y="2577"/>
              <a:ext cx="0" cy="44"/>
            </a:xfrm>
            <a:prstGeom prst="line">
              <a:avLst/>
            </a:prstGeom>
            <a:noFill/>
            <a:ln w="9004">
              <a:solidFill>
                <a:srgbClr val="CECFD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6" name="Line 123"/>
            <p:cNvSpPr>
              <a:spLocks noChangeShapeType="1"/>
            </p:cNvSpPr>
            <p:nvPr/>
          </p:nvSpPr>
          <p:spPr bwMode="auto">
            <a:xfrm>
              <a:off x="7303" y="1141"/>
              <a:ext cx="0" cy="193"/>
            </a:xfrm>
            <a:prstGeom prst="line">
              <a:avLst/>
            </a:prstGeom>
            <a:noFill/>
            <a:ln w="9004">
              <a:solidFill>
                <a:srgbClr val="CFD0D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7" name="Line 124"/>
            <p:cNvSpPr>
              <a:spLocks noChangeShapeType="1"/>
            </p:cNvSpPr>
            <p:nvPr/>
          </p:nvSpPr>
          <p:spPr bwMode="auto">
            <a:xfrm>
              <a:off x="7303" y="2577"/>
              <a:ext cx="0" cy="44"/>
            </a:xfrm>
            <a:prstGeom prst="line">
              <a:avLst/>
            </a:prstGeom>
            <a:noFill/>
            <a:ln w="9004">
              <a:solidFill>
                <a:srgbClr val="CFD0D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8" name="Line 125"/>
            <p:cNvSpPr>
              <a:spLocks noChangeShapeType="1"/>
            </p:cNvSpPr>
            <p:nvPr/>
          </p:nvSpPr>
          <p:spPr bwMode="auto">
            <a:xfrm>
              <a:off x="7312" y="1141"/>
              <a:ext cx="0" cy="193"/>
            </a:xfrm>
            <a:prstGeom prst="line">
              <a:avLst/>
            </a:prstGeom>
            <a:noFill/>
            <a:ln w="9004">
              <a:solidFill>
                <a:srgbClr val="CFD1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9" name="Line 126"/>
            <p:cNvSpPr>
              <a:spLocks noChangeShapeType="1"/>
            </p:cNvSpPr>
            <p:nvPr/>
          </p:nvSpPr>
          <p:spPr bwMode="auto">
            <a:xfrm>
              <a:off x="7312" y="2577"/>
              <a:ext cx="0" cy="44"/>
            </a:xfrm>
            <a:prstGeom prst="line">
              <a:avLst/>
            </a:prstGeom>
            <a:noFill/>
            <a:ln w="9004">
              <a:solidFill>
                <a:srgbClr val="CFD1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0" name="Line 127"/>
            <p:cNvSpPr>
              <a:spLocks noChangeShapeType="1"/>
            </p:cNvSpPr>
            <p:nvPr/>
          </p:nvSpPr>
          <p:spPr bwMode="auto">
            <a:xfrm>
              <a:off x="7322" y="1141"/>
              <a:ext cx="0" cy="193"/>
            </a:xfrm>
            <a:prstGeom prst="line">
              <a:avLst/>
            </a:prstGeom>
            <a:noFill/>
            <a:ln w="9004">
              <a:solidFill>
                <a:srgbClr val="D0D2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1" name="Line 128"/>
            <p:cNvSpPr>
              <a:spLocks noChangeShapeType="1"/>
            </p:cNvSpPr>
            <p:nvPr/>
          </p:nvSpPr>
          <p:spPr bwMode="auto">
            <a:xfrm>
              <a:off x="7322" y="2577"/>
              <a:ext cx="0" cy="44"/>
            </a:xfrm>
            <a:prstGeom prst="line">
              <a:avLst/>
            </a:prstGeom>
            <a:noFill/>
            <a:ln w="9004">
              <a:solidFill>
                <a:srgbClr val="D0D2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2" name="Line 129"/>
            <p:cNvSpPr>
              <a:spLocks noChangeShapeType="1"/>
            </p:cNvSpPr>
            <p:nvPr/>
          </p:nvSpPr>
          <p:spPr bwMode="auto">
            <a:xfrm>
              <a:off x="7331" y="1141"/>
              <a:ext cx="0" cy="193"/>
            </a:xfrm>
            <a:prstGeom prst="line">
              <a:avLst/>
            </a:prstGeom>
            <a:noFill/>
            <a:ln w="9004">
              <a:solidFill>
                <a:srgbClr val="D2D3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3" name="Line 130"/>
            <p:cNvSpPr>
              <a:spLocks noChangeShapeType="1"/>
            </p:cNvSpPr>
            <p:nvPr/>
          </p:nvSpPr>
          <p:spPr bwMode="auto">
            <a:xfrm>
              <a:off x="7331" y="2577"/>
              <a:ext cx="0" cy="44"/>
            </a:xfrm>
            <a:prstGeom prst="line">
              <a:avLst/>
            </a:prstGeom>
            <a:noFill/>
            <a:ln w="9004">
              <a:solidFill>
                <a:srgbClr val="D2D3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4" name="Line 131"/>
            <p:cNvSpPr>
              <a:spLocks noChangeShapeType="1"/>
            </p:cNvSpPr>
            <p:nvPr/>
          </p:nvSpPr>
          <p:spPr bwMode="auto">
            <a:xfrm>
              <a:off x="7341" y="1141"/>
              <a:ext cx="0" cy="193"/>
            </a:xfrm>
            <a:prstGeom prst="line">
              <a:avLst/>
            </a:prstGeom>
            <a:noFill/>
            <a:ln w="9004">
              <a:solidFill>
                <a:srgbClr val="D3D4D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5" name="Line 132"/>
            <p:cNvSpPr>
              <a:spLocks noChangeShapeType="1"/>
            </p:cNvSpPr>
            <p:nvPr/>
          </p:nvSpPr>
          <p:spPr bwMode="auto">
            <a:xfrm>
              <a:off x="7341" y="2577"/>
              <a:ext cx="0" cy="44"/>
            </a:xfrm>
            <a:prstGeom prst="line">
              <a:avLst/>
            </a:prstGeom>
            <a:noFill/>
            <a:ln w="9004">
              <a:solidFill>
                <a:srgbClr val="D3D4D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6" name="Line 133"/>
            <p:cNvSpPr>
              <a:spLocks noChangeShapeType="1"/>
            </p:cNvSpPr>
            <p:nvPr/>
          </p:nvSpPr>
          <p:spPr bwMode="auto">
            <a:xfrm>
              <a:off x="7350" y="1141"/>
              <a:ext cx="0" cy="193"/>
            </a:xfrm>
            <a:prstGeom prst="line">
              <a:avLst/>
            </a:prstGeom>
            <a:noFill/>
            <a:ln w="9004">
              <a:solidFill>
                <a:srgbClr val="D4D5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7" name="Line 134"/>
            <p:cNvSpPr>
              <a:spLocks noChangeShapeType="1"/>
            </p:cNvSpPr>
            <p:nvPr/>
          </p:nvSpPr>
          <p:spPr bwMode="auto">
            <a:xfrm>
              <a:off x="7350" y="2577"/>
              <a:ext cx="0" cy="44"/>
            </a:xfrm>
            <a:prstGeom prst="line">
              <a:avLst/>
            </a:prstGeom>
            <a:noFill/>
            <a:ln w="9004">
              <a:solidFill>
                <a:srgbClr val="D4D5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8" name="Line 135"/>
            <p:cNvSpPr>
              <a:spLocks noChangeShapeType="1"/>
            </p:cNvSpPr>
            <p:nvPr/>
          </p:nvSpPr>
          <p:spPr bwMode="auto">
            <a:xfrm>
              <a:off x="7359" y="1141"/>
              <a:ext cx="0" cy="193"/>
            </a:xfrm>
            <a:prstGeom prst="line">
              <a:avLst/>
            </a:prstGeom>
            <a:noFill/>
            <a:ln w="9004">
              <a:solidFill>
                <a:srgbClr val="D5D6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9" name="Line 136"/>
            <p:cNvSpPr>
              <a:spLocks noChangeShapeType="1"/>
            </p:cNvSpPr>
            <p:nvPr/>
          </p:nvSpPr>
          <p:spPr bwMode="auto">
            <a:xfrm>
              <a:off x="7359" y="2577"/>
              <a:ext cx="0" cy="44"/>
            </a:xfrm>
            <a:prstGeom prst="line">
              <a:avLst/>
            </a:prstGeom>
            <a:noFill/>
            <a:ln w="9004">
              <a:solidFill>
                <a:srgbClr val="D5D6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0" name="Line 137"/>
            <p:cNvSpPr>
              <a:spLocks noChangeShapeType="1"/>
            </p:cNvSpPr>
            <p:nvPr/>
          </p:nvSpPr>
          <p:spPr bwMode="auto">
            <a:xfrm>
              <a:off x="7369" y="1141"/>
              <a:ext cx="0" cy="193"/>
            </a:xfrm>
            <a:prstGeom prst="line">
              <a:avLst/>
            </a:prstGeom>
            <a:noFill/>
            <a:ln w="9004">
              <a:solidFill>
                <a:srgbClr val="D5D7D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1" name="Line 138"/>
            <p:cNvSpPr>
              <a:spLocks noChangeShapeType="1"/>
            </p:cNvSpPr>
            <p:nvPr/>
          </p:nvSpPr>
          <p:spPr bwMode="auto">
            <a:xfrm>
              <a:off x="7369" y="2577"/>
              <a:ext cx="0" cy="44"/>
            </a:xfrm>
            <a:prstGeom prst="line">
              <a:avLst/>
            </a:prstGeom>
            <a:noFill/>
            <a:ln w="9004">
              <a:solidFill>
                <a:srgbClr val="D5D7D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2" name="Line 139"/>
            <p:cNvSpPr>
              <a:spLocks noChangeShapeType="1"/>
            </p:cNvSpPr>
            <p:nvPr/>
          </p:nvSpPr>
          <p:spPr bwMode="auto">
            <a:xfrm>
              <a:off x="7378" y="1141"/>
              <a:ext cx="0" cy="193"/>
            </a:xfrm>
            <a:prstGeom prst="line">
              <a:avLst/>
            </a:prstGeom>
            <a:noFill/>
            <a:ln w="9004">
              <a:solidFill>
                <a:srgbClr val="D7D8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3" name="Line 140"/>
            <p:cNvSpPr>
              <a:spLocks noChangeShapeType="1"/>
            </p:cNvSpPr>
            <p:nvPr/>
          </p:nvSpPr>
          <p:spPr bwMode="auto">
            <a:xfrm>
              <a:off x="7378" y="2577"/>
              <a:ext cx="0" cy="44"/>
            </a:xfrm>
            <a:prstGeom prst="line">
              <a:avLst/>
            </a:prstGeom>
            <a:noFill/>
            <a:ln w="9004">
              <a:solidFill>
                <a:srgbClr val="D7D8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4" name="Line 141"/>
            <p:cNvSpPr>
              <a:spLocks noChangeShapeType="1"/>
            </p:cNvSpPr>
            <p:nvPr/>
          </p:nvSpPr>
          <p:spPr bwMode="auto">
            <a:xfrm>
              <a:off x="7388" y="1141"/>
              <a:ext cx="0" cy="193"/>
            </a:xfrm>
            <a:prstGeom prst="line">
              <a:avLst/>
            </a:prstGeom>
            <a:noFill/>
            <a:ln w="9004">
              <a:solidFill>
                <a:srgbClr val="D8D9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5" name="Line 142"/>
            <p:cNvSpPr>
              <a:spLocks noChangeShapeType="1"/>
            </p:cNvSpPr>
            <p:nvPr/>
          </p:nvSpPr>
          <p:spPr bwMode="auto">
            <a:xfrm>
              <a:off x="7388" y="2577"/>
              <a:ext cx="0" cy="44"/>
            </a:xfrm>
            <a:prstGeom prst="line">
              <a:avLst/>
            </a:prstGeom>
            <a:noFill/>
            <a:ln w="9004">
              <a:solidFill>
                <a:srgbClr val="D8D9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6" name="Line 143"/>
            <p:cNvSpPr>
              <a:spLocks noChangeShapeType="1"/>
            </p:cNvSpPr>
            <p:nvPr/>
          </p:nvSpPr>
          <p:spPr bwMode="auto">
            <a:xfrm>
              <a:off x="7397" y="1141"/>
              <a:ext cx="0" cy="193"/>
            </a:xfrm>
            <a:prstGeom prst="line">
              <a:avLst/>
            </a:prstGeom>
            <a:noFill/>
            <a:ln w="9004">
              <a:solidFill>
                <a:srgbClr val="D9DA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7" name="Line 144"/>
            <p:cNvSpPr>
              <a:spLocks noChangeShapeType="1"/>
            </p:cNvSpPr>
            <p:nvPr/>
          </p:nvSpPr>
          <p:spPr bwMode="auto">
            <a:xfrm>
              <a:off x="7397" y="2577"/>
              <a:ext cx="0" cy="44"/>
            </a:xfrm>
            <a:prstGeom prst="line">
              <a:avLst/>
            </a:prstGeom>
            <a:noFill/>
            <a:ln w="9004">
              <a:solidFill>
                <a:srgbClr val="D9DA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8" name="Line 145"/>
            <p:cNvSpPr>
              <a:spLocks noChangeShapeType="1"/>
            </p:cNvSpPr>
            <p:nvPr/>
          </p:nvSpPr>
          <p:spPr bwMode="auto">
            <a:xfrm>
              <a:off x="7407" y="1141"/>
              <a:ext cx="0" cy="193"/>
            </a:xfrm>
            <a:prstGeom prst="line">
              <a:avLst/>
            </a:prstGeom>
            <a:noFill/>
            <a:ln w="9004">
              <a:solidFill>
                <a:srgbClr val="D9DBD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49" name="Line 146"/>
            <p:cNvSpPr>
              <a:spLocks noChangeShapeType="1"/>
            </p:cNvSpPr>
            <p:nvPr/>
          </p:nvSpPr>
          <p:spPr bwMode="auto">
            <a:xfrm>
              <a:off x="7407" y="2577"/>
              <a:ext cx="0" cy="44"/>
            </a:xfrm>
            <a:prstGeom prst="line">
              <a:avLst/>
            </a:prstGeom>
            <a:noFill/>
            <a:ln w="9004">
              <a:solidFill>
                <a:srgbClr val="D9DBD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0" name="Line 147"/>
            <p:cNvSpPr>
              <a:spLocks noChangeShapeType="1"/>
            </p:cNvSpPr>
            <p:nvPr/>
          </p:nvSpPr>
          <p:spPr bwMode="auto">
            <a:xfrm>
              <a:off x="7416" y="1141"/>
              <a:ext cx="0" cy="193"/>
            </a:xfrm>
            <a:prstGeom prst="line">
              <a:avLst/>
            </a:prstGeom>
            <a:noFill/>
            <a:ln w="9004">
              <a:solidFill>
                <a:srgbClr val="DADBD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1" name="Line 148"/>
            <p:cNvSpPr>
              <a:spLocks noChangeShapeType="1"/>
            </p:cNvSpPr>
            <p:nvPr/>
          </p:nvSpPr>
          <p:spPr bwMode="auto">
            <a:xfrm>
              <a:off x="7416" y="2577"/>
              <a:ext cx="0" cy="44"/>
            </a:xfrm>
            <a:prstGeom prst="line">
              <a:avLst/>
            </a:prstGeom>
            <a:noFill/>
            <a:ln w="9004">
              <a:solidFill>
                <a:srgbClr val="DADBD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2" name="Line 149"/>
            <p:cNvSpPr>
              <a:spLocks noChangeShapeType="1"/>
            </p:cNvSpPr>
            <p:nvPr/>
          </p:nvSpPr>
          <p:spPr bwMode="auto">
            <a:xfrm>
              <a:off x="7426" y="1141"/>
              <a:ext cx="0" cy="193"/>
            </a:xfrm>
            <a:prstGeom prst="line">
              <a:avLst/>
            </a:prstGeom>
            <a:noFill/>
            <a:ln w="9004">
              <a:solidFill>
                <a:srgbClr val="DCDDD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3" name="Line 150"/>
            <p:cNvSpPr>
              <a:spLocks noChangeShapeType="1"/>
            </p:cNvSpPr>
            <p:nvPr/>
          </p:nvSpPr>
          <p:spPr bwMode="auto">
            <a:xfrm>
              <a:off x="7426" y="2577"/>
              <a:ext cx="0" cy="44"/>
            </a:xfrm>
            <a:prstGeom prst="line">
              <a:avLst/>
            </a:prstGeom>
            <a:noFill/>
            <a:ln w="9004">
              <a:solidFill>
                <a:srgbClr val="DCDDD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4" name="Line 151"/>
            <p:cNvSpPr>
              <a:spLocks noChangeShapeType="1"/>
            </p:cNvSpPr>
            <p:nvPr/>
          </p:nvSpPr>
          <p:spPr bwMode="auto">
            <a:xfrm>
              <a:off x="7435" y="1141"/>
              <a:ext cx="0" cy="193"/>
            </a:xfrm>
            <a:prstGeom prst="line">
              <a:avLst/>
            </a:prstGeom>
            <a:noFill/>
            <a:ln w="9004">
              <a:solidFill>
                <a:srgbClr val="DDDED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5" name="Line 152"/>
            <p:cNvSpPr>
              <a:spLocks noChangeShapeType="1"/>
            </p:cNvSpPr>
            <p:nvPr/>
          </p:nvSpPr>
          <p:spPr bwMode="auto">
            <a:xfrm>
              <a:off x="7435" y="2577"/>
              <a:ext cx="0" cy="44"/>
            </a:xfrm>
            <a:prstGeom prst="line">
              <a:avLst/>
            </a:prstGeom>
            <a:noFill/>
            <a:ln w="9004">
              <a:solidFill>
                <a:srgbClr val="DDDED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6" name="Line 153"/>
            <p:cNvSpPr>
              <a:spLocks noChangeShapeType="1"/>
            </p:cNvSpPr>
            <p:nvPr/>
          </p:nvSpPr>
          <p:spPr bwMode="auto">
            <a:xfrm>
              <a:off x="7444" y="1141"/>
              <a:ext cx="0" cy="193"/>
            </a:xfrm>
            <a:prstGeom prst="line">
              <a:avLst/>
            </a:prstGeom>
            <a:noFill/>
            <a:ln w="9004">
              <a:solidFill>
                <a:srgbClr val="DEDFE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7" name="Line 154"/>
            <p:cNvSpPr>
              <a:spLocks noChangeShapeType="1"/>
            </p:cNvSpPr>
            <p:nvPr/>
          </p:nvSpPr>
          <p:spPr bwMode="auto">
            <a:xfrm>
              <a:off x="7444" y="2577"/>
              <a:ext cx="0" cy="44"/>
            </a:xfrm>
            <a:prstGeom prst="line">
              <a:avLst/>
            </a:prstGeom>
            <a:noFill/>
            <a:ln w="9004">
              <a:solidFill>
                <a:srgbClr val="DEDFE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8" name="Line 155"/>
            <p:cNvSpPr>
              <a:spLocks noChangeShapeType="1"/>
            </p:cNvSpPr>
            <p:nvPr/>
          </p:nvSpPr>
          <p:spPr bwMode="auto">
            <a:xfrm>
              <a:off x="7454" y="1141"/>
              <a:ext cx="0" cy="193"/>
            </a:xfrm>
            <a:prstGeom prst="line">
              <a:avLst/>
            </a:prstGeom>
            <a:noFill/>
            <a:ln w="9004">
              <a:solidFill>
                <a:srgbClr val="DEE0E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9" name="Line 156"/>
            <p:cNvSpPr>
              <a:spLocks noChangeShapeType="1"/>
            </p:cNvSpPr>
            <p:nvPr/>
          </p:nvSpPr>
          <p:spPr bwMode="auto">
            <a:xfrm>
              <a:off x="7454" y="2577"/>
              <a:ext cx="0" cy="44"/>
            </a:xfrm>
            <a:prstGeom prst="line">
              <a:avLst/>
            </a:prstGeom>
            <a:noFill/>
            <a:ln w="9004">
              <a:solidFill>
                <a:srgbClr val="DEE0E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0" name="Line 157"/>
            <p:cNvSpPr>
              <a:spLocks noChangeShapeType="1"/>
            </p:cNvSpPr>
            <p:nvPr/>
          </p:nvSpPr>
          <p:spPr bwMode="auto">
            <a:xfrm>
              <a:off x="7463" y="1141"/>
              <a:ext cx="0" cy="193"/>
            </a:xfrm>
            <a:prstGeom prst="line">
              <a:avLst/>
            </a:prstGeom>
            <a:noFill/>
            <a:ln w="9004">
              <a:solidFill>
                <a:srgbClr val="DFE0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1" name="Line 158"/>
            <p:cNvSpPr>
              <a:spLocks noChangeShapeType="1"/>
            </p:cNvSpPr>
            <p:nvPr/>
          </p:nvSpPr>
          <p:spPr bwMode="auto">
            <a:xfrm>
              <a:off x="7463" y="2577"/>
              <a:ext cx="0" cy="44"/>
            </a:xfrm>
            <a:prstGeom prst="line">
              <a:avLst/>
            </a:prstGeom>
            <a:noFill/>
            <a:ln w="9004">
              <a:solidFill>
                <a:srgbClr val="DFE0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2" name="Line 159"/>
            <p:cNvSpPr>
              <a:spLocks noChangeShapeType="1"/>
            </p:cNvSpPr>
            <p:nvPr/>
          </p:nvSpPr>
          <p:spPr bwMode="auto">
            <a:xfrm>
              <a:off x="7473" y="1141"/>
              <a:ext cx="0" cy="193"/>
            </a:xfrm>
            <a:prstGeom prst="line">
              <a:avLst/>
            </a:prstGeom>
            <a:noFill/>
            <a:ln w="9004">
              <a:solidFill>
                <a:srgbClr val="E0E1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3" name="Line 160"/>
            <p:cNvSpPr>
              <a:spLocks noChangeShapeType="1"/>
            </p:cNvSpPr>
            <p:nvPr/>
          </p:nvSpPr>
          <p:spPr bwMode="auto">
            <a:xfrm>
              <a:off x="7473" y="2577"/>
              <a:ext cx="0" cy="44"/>
            </a:xfrm>
            <a:prstGeom prst="line">
              <a:avLst/>
            </a:prstGeom>
            <a:noFill/>
            <a:ln w="9004">
              <a:solidFill>
                <a:srgbClr val="E0E1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4" name="Line 161"/>
            <p:cNvSpPr>
              <a:spLocks noChangeShapeType="1"/>
            </p:cNvSpPr>
            <p:nvPr/>
          </p:nvSpPr>
          <p:spPr bwMode="auto">
            <a:xfrm>
              <a:off x="7482" y="1141"/>
              <a:ext cx="0" cy="193"/>
            </a:xfrm>
            <a:prstGeom prst="line">
              <a:avLst/>
            </a:prstGeom>
            <a:noFill/>
            <a:ln w="9004">
              <a:solidFill>
                <a:srgbClr val="E1E2E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5" name="Line 162"/>
            <p:cNvSpPr>
              <a:spLocks noChangeShapeType="1"/>
            </p:cNvSpPr>
            <p:nvPr/>
          </p:nvSpPr>
          <p:spPr bwMode="auto">
            <a:xfrm>
              <a:off x="7482" y="2577"/>
              <a:ext cx="0" cy="44"/>
            </a:xfrm>
            <a:prstGeom prst="line">
              <a:avLst/>
            </a:prstGeom>
            <a:noFill/>
            <a:ln w="9004">
              <a:solidFill>
                <a:srgbClr val="E1E2E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6" name="Line 163"/>
            <p:cNvSpPr>
              <a:spLocks noChangeShapeType="1"/>
            </p:cNvSpPr>
            <p:nvPr/>
          </p:nvSpPr>
          <p:spPr bwMode="auto">
            <a:xfrm>
              <a:off x="7492" y="1141"/>
              <a:ext cx="0" cy="193"/>
            </a:xfrm>
            <a:prstGeom prst="line">
              <a:avLst/>
            </a:prstGeom>
            <a:noFill/>
            <a:ln w="9004">
              <a:solidFill>
                <a:srgbClr val="E2E3E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7" name="Line 164"/>
            <p:cNvSpPr>
              <a:spLocks noChangeShapeType="1"/>
            </p:cNvSpPr>
            <p:nvPr/>
          </p:nvSpPr>
          <p:spPr bwMode="auto">
            <a:xfrm>
              <a:off x="7492" y="2577"/>
              <a:ext cx="0" cy="44"/>
            </a:xfrm>
            <a:prstGeom prst="line">
              <a:avLst/>
            </a:prstGeom>
            <a:noFill/>
            <a:ln w="9004">
              <a:solidFill>
                <a:srgbClr val="E2E3E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8" name="Line 165"/>
            <p:cNvSpPr>
              <a:spLocks noChangeShapeType="1"/>
            </p:cNvSpPr>
            <p:nvPr/>
          </p:nvSpPr>
          <p:spPr bwMode="auto">
            <a:xfrm>
              <a:off x="7501" y="1141"/>
              <a:ext cx="0" cy="193"/>
            </a:xfrm>
            <a:prstGeom prst="line">
              <a:avLst/>
            </a:prstGeom>
            <a:noFill/>
            <a:ln w="9004">
              <a:solidFill>
                <a:srgbClr val="E3E4E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9" name="Line 166"/>
            <p:cNvSpPr>
              <a:spLocks noChangeShapeType="1"/>
            </p:cNvSpPr>
            <p:nvPr/>
          </p:nvSpPr>
          <p:spPr bwMode="auto">
            <a:xfrm>
              <a:off x="7501" y="2577"/>
              <a:ext cx="0" cy="44"/>
            </a:xfrm>
            <a:prstGeom prst="line">
              <a:avLst/>
            </a:prstGeom>
            <a:noFill/>
            <a:ln w="9004">
              <a:solidFill>
                <a:srgbClr val="E3E4E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0" name="Line 167"/>
            <p:cNvSpPr>
              <a:spLocks noChangeShapeType="1"/>
            </p:cNvSpPr>
            <p:nvPr/>
          </p:nvSpPr>
          <p:spPr bwMode="auto">
            <a:xfrm>
              <a:off x="7511" y="1141"/>
              <a:ext cx="0" cy="193"/>
            </a:xfrm>
            <a:prstGeom prst="line">
              <a:avLst/>
            </a:prstGeom>
            <a:noFill/>
            <a:ln w="9004">
              <a:solidFill>
                <a:srgbClr val="E4E5E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1" name="Line 168"/>
            <p:cNvSpPr>
              <a:spLocks noChangeShapeType="1"/>
            </p:cNvSpPr>
            <p:nvPr/>
          </p:nvSpPr>
          <p:spPr bwMode="auto">
            <a:xfrm>
              <a:off x="7511" y="2577"/>
              <a:ext cx="0" cy="44"/>
            </a:xfrm>
            <a:prstGeom prst="line">
              <a:avLst/>
            </a:prstGeom>
            <a:noFill/>
            <a:ln w="9004">
              <a:solidFill>
                <a:srgbClr val="E4E5E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2" name="Line 169"/>
            <p:cNvSpPr>
              <a:spLocks noChangeShapeType="1"/>
            </p:cNvSpPr>
            <p:nvPr/>
          </p:nvSpPr>
          <p:spPr bwMode="auto">
            <a:xfrm>
              <a:off x="7520" y="1141"/>
              <a:ext cx="0" cy="193"/>
            </a:xfrm>
            <a:prstGeom prst="line">
              <a:avLst/>
            </a:prstGeom>
            <a:noFill/>
            <a:ln w="9004">
              <a:solidFill>
                <a:srgbClr val="E5E6E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3" name="Line 170"/>
            <p:cNvSpPr>
              <a:spLocks noChangeShapeType="1"/>
            </p:cNvSpPr>
            <p:nvPr/>
          </p:nvSpPr>
          <p:spPr bwMode="auto">
            <a:xfrm>
              <a:off x="7520" y="2577"/>
              <a:ext cx="0" cy="44"/>
            </a:xfrm>
            <a:prstGeom prst="line">
              <a:avLst/>
            </a:prstGeom>
            <a:noFill/>
            <a:ln w="9004">
              <a:solidFill>
                <a:srgbClr val="E5E6E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4" name="Line 171"/>
            <p:cNvSpPr>
              <a:spLocks noChangeShapeType="1"/>
            </p:cNvSpPr>
            <p:nvPr/>
          </p:nvSpPr>
          <p:spPr bwMode="auto">
            <a:xfrm>
              <a:off x="7530" y="1141"/>
              <a:ext cx="0" cy="193"/>
            </a:xfrm>
            <a:prstGeom prst="line">
              <a:avLst/>
            </a:prstGeom>
            <a:noFill/>
            <a:ln w="9004">
              <a:solidFill>
                <a:srgbClr val="E6E7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5" name="Line 172"/>
            <p:cNvSpPr>
              <a:spLocks noChangeShapeType="1"/>
            </p:cNvSpPr>
            <p:nvPr/>
          </p:nvSpPr>
          <p:spPr bwMode="auto">
            <a:xfrm>
              <a:off x="7530" y="2577"/>
              <a:ext cx="0" cy="44"/>
            </a:xfrm>
            <a:prstGeom prst="line">
              <a:avLst/>
            </a:prstGeom>
            <a:noFill/>
            <a:ln w="9004">
              <a:solidFill>
                <a:srgbClr val="E6E7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6" name="Line 173"/>
            <p:cNvSpPr>
              <a:spLocks noChangeShapeType="1"/>
            </p:cNvSpPr>
            <p:nvPr/>
          </p:nvSpPr>
          <p:spPr bwMode="auto">
            <a:xfrm>
              <a:off x="7539" y="1141"/>
              <a:ext cx="0" cy="193"/>
            </a:xfrm>
            <a:prstGeom prst="line">
              <a:avLst/>
            </a:prstGeom>
            <a:noFill/>
            <a:ln w="9004">
              <a:solidFill>
                <a:srgbClr val="E7E8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7" name="Line 174"/>
            <p:cNvSpPr>
              <a:spLocks noChangeShapeType="1"/>
            </p:cNvSpPr>
            <p:nvPr/>
          </p:nvSpPr>
          <p:spPr bwMode="auto">
            <a:xfrm>
              <a:off x="7539" y="2577"/>
              <a:ext cx="0" cy="44"/>
            </a:xfrm>
            <a:prstGeom prst="line">
              <a:avLst/>
            </a:prstGeom>
            <a:noFill/>
            <a:ln w="9004">
              <a:solidFill>
                <a:srgbClr val="E7E8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8" name="Line 175"/>
            <p:cNvSpPr>
              <a:spLocks noChangeShapeType="1"/>
            </p:cNvSpPr>
            <p:nvPr/>
          </p:nvSpPr>
          <p:spPr bwMode="auto">
            <a:xfrm>
              <a:off x="7548" y="1141"/>
              <a:ext cx="0" cy="193"/>
            </a:xfrm>
            <a:prstGeom prst="line">
              <a:avLst/>
            </a:prstGeom>
            <a:noFill/>
            <a:ln w="9004">
              <a:solidFill>
                <a:srgbClr val="E8E8E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9" name="Line 176"/>
            <p:cNvSpPr>
              <a:spLocks noChangeShapeType="1"/>
            </p:cNvSpPr>
            <p:nvPr/>
          </p:nvSpPr>
          <p:spPr bwMode="auto">
            <a:xfrm>
              <a:off x="7548" y="2577"/>
              <a:ext cx="0" cy="44"/>
            </a:xfrm>
            <a:prstGeom prst="line">
              <a:avLst/>
            </a:prstGeom>
            <a:noFill/>
            <a:ln w="9004">
              <a:solidFill>
                <a:srgbClr val="E8E8E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0" name="Line 177"/>
            <p:cNvSpPr>
              <a:spLocks noChangeShapeType="1"/>
            </p:cNvSpPr>
            <p:nvPr/>
          </p:nvSpPr>
          <p:spPr bwMode="auto">
            <a:xfrm>
              <a:off x="7558" y="1141"/>
              <a:ext cx="0" cy="193"/>
            </a:xfrm>
            <a:prstGeom prst="line">
              <a:avLst/>
            </a:prstGeom>
            <a:noFill/>
            <a:ln w="9004">
              <a:solidFill>
                <a:srgbClr val="E9E9E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1" name="Line 178"/>
            <p:cNvSpPr>
              <a:spLocks noChangeShapeType="1"/>
            </p:cNvSpPr>
            <p:nvPr/>
          </p:nvSpPr>
          <p:spPr bwMode="auto">
            <a:xfrm>
              <a:off x="7558" y="2577"/>
              <a:ext cx="0" cy="44"/>
            </a:xfrm>
            <a:prstGeom prst="line">
              <a:avLst/>
            </a:prstGeom>
            <a:noFill/>
            <a:ln w="9004">
              <a:solidFill>
                <a:srgbClr val="E9E9E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2" name="Line 179"/>
            <p:cNvSpPr>
              <a:spLocks noChangeShapeType="1"/>
            </p:cNvSpPr>
            <p:nvPr/>
          </p:nvSpPr>
          <p:spPr bwMode="auto">
            <a:xfrm>
              <a:off x="7567" y="1141"/>
              <a:ext cx="0" cy="193"/>
            </a:xfrm>
            <a:prstGeom prst="line">
              <a:avLst/>
            </a:prstGeom>
            <a:noFill/>
            <a:ln w="9004">
              <a:solidFill>
                <a:srgbClr val="E9EAE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3" name="Line 180"/>
            <p:cNvSpPr>
              <a:spLocks noChangeShapeType="1"/>
            </p:cNvSpPr>
            <p:nvPr/>
          </p:nvSpPr>
          <p:spPr bwMode="auto">
            <a:xfrm>
              <a:off x="7567" y="2577"/>
              <a:ext cx="0" cy="44"/>
            </a:xfrm>
            <a:prstGeom prst="line">
              <a:avLst/>
            </a:prstGeom>
            <a:noFill/>
            <a:ln w="9004">
              <a:solidFill>
                <a:srgbClr val="E9EAE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4" name="Line 181"/>
            <p:cNvSpPr>
              <a:spLocks noChangeShapeType="1"/>
            </p:cNvSpPr>
            <p:nvPr/>
          </p:nvSpPr>
          <p:spPr bwMode="auto">
            <a:xfrm>
              <a:off x="7577" y="1141"/>
              <a:ext cx="0" cy="193"/>
            </a:xfrm>
            <a:prstGeom prst="line">
              <a:avLst/>
            </a:prstGeom>
            <a:noFill/>
            <a:ln w="9004">
              <a:solidFill>
                <a:srgbClr val="EAEBE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5" name="Line 182"/>
            <p:cNvSpPr>
              <a:spLocks noChangeShapeType="1"/>
            </p:cNvSpPr>
            <p:nvPr/>
          </p:nvSpPr>
          <p:spPr bwMode="auto">
            <a:xfrm>
              <a:off x="7577" y="2577"/>
              <a:ext cx="0" cy="44"/>
            </a:xfrm>
            <a:prstGeom prst="line">
              <a:avLst/>
            </a:prstGeom>
            <a:noFill/>
            <a:ln w="9004">
              <a:solidFill>
                <a:srgbClr val="EAEBE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6" name="Line 183"/>
            <p:cNvSpPr>
              <a:spLocks noChangeShapeType="1"/>
            </p:cNvSpPr>
            <p:nvPr/>
          </p:nvSpPr>
          <p:spPr bwMode="auto">
            <a:xfrm>
              <a:off x="7586" y="1141"/>
              <a:ext cx="0" cy="193"/>
            </a:xfrm>
            <a:prstGeom prst="line">
              <a:avLst/>
            </a:prstGeom>
            <a:noFill/>
            <a:ln w="9004">
              <a:solidFill>
                <a:srgbClr val="EBEC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7" name="Line 184"/>
            <p:cNvSpPr>
              <a:spLocks noChangeShapeType="1"/>
            </p:cNvSpPr>
            <p:nvPr/>
          </p:nvSpPr>
          <p:spPr bwMode="auto">
            <a:xfrm>
              <a:off x="7586" y="2577"/>
              <a:ext cx="0" cy="44"/>
            </a:xfrm>
            <a:prstGeom prst="line">
              <a:avLst/>
            </a:prstGeom>
            <a:noFill/>
            <a:ln w="9004">
              <a:solidFill>
                <a:srgbClr val="EBEC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8" name="Line 185"/>
            <p:cNvSpPr>
              <a:spLocks noChangeShapeType="1"/>
            </p:cNvSpPr>
            <p:nvPr/>
          </p:nvSpPr>
          <p:spPr bwMode="auto">
            <a:xfrm>
              <a:off x="7596" y="1141"/>
              <a:ext cx="0" cy="193"/>
            </a:xfrm>
            <a:prstGeom prst="line">
              <a:avLst/>
            </a:prstGeom>
            <a:noFill/>
            <a:ln w="9004">
              <a:solidFill>
                <a:srgbClr val="ECED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89" name="Line 186"/>
            <p:cNvSpPr>
              <a:spLocks noChangeShapeType="1"/>
            </p:cNvSpPr>
            <p:nvPr/>
          </p:nvSpPr>
          <p:spPr bwMode="auto">
            <a:xfrm>
              <a:off x="7596" y="2577"/>
              <a:ext cx="0" cy="44"/>
            </a:xfrm>
            <a:prstGeom prst="line">
              <a:avLst/>
            </a:prstGeom>
            <a:noFill/>
            <a:ln w="9004">
              <a:solidFill>
                <a:srgbClr val="ECED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0" name="Line 187"/>
            <p:cNvSpPr>
              <a:spLocks noChangeShapeType="1"/>
            </p:cNvSpPr>
            <p:nvPr/>
          </p:nvSpPr>
          <p:spPr bwMode="auto">
            <a:xfrm>
              <a:off x="7605" y="1141"/>
              <a:ext cx="0" cy="193"/>
            </a:xfrm>
            <a:prstGeom prst="line">
              <a:avLst/>
            </a:prstGeom>
            <a:noFill/>
            <a:ln w="9004">
              <a:solidFill>
                <a:srgbClr val="EDEDE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1" name="Line 188"/>
            <p:cNvSpPr>
              <a:spLocks noChangeShapeType="1"/>
            </p:cNvSpPr>
            <p:nvPr/>
          </p:nvSpPr>
          <p:spPr bwMode="auto">
            <a:xfrm>
              <a:off x="7605" y="2577"/>
              <a:ext cx="0" cy="44"/>
            </a:xfrm>
            <a:prstGeom prst="line">
              <a:avLst/>
            </a:prstGeom>
            <a:noFill/>
            <a:ln w="9004">
              <a:solidFill>
                <a:srgbClr val="EDEDE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2" name="Line 189"/>
            <p:cNvSpPr>
              <a:spLocks noChangeShapeType="1"/>
            </p:cNvSpPr>
            <p:nvPr/>
          </p:nvSpPr>
          <p:spPr bwMode="auto">
            <a:xfrm>
              <a:off x="7615" y="1141"/>
              <a:ext cx="0" cy="193"/>
            </a:xfrm>
            <a:prstGeom prst="line">
              <a:avLst/>
            </a:prstGeom>
            <a:noFill/>
            <a:ln w="9004">
              <a:solidFill>
                <a:srgbClr val="EDEE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3" name="Line 190"/>
            <p:cNvSpPr>
              <a:spLocks noChangeShapeType="1"/>
            </p:cNvSpPr>
            <p:nvPr/>
          </p:nvSpPr>
          <p:spPr bwMode="auto">
            <a:xfrm>
              <a:off x="7615" y="2577"/>
              <a:ext cx="0" cy="44"/>
            </a:xfrm>
            <a:prstGeom prst="line">
              <a:avLst/>
            </a:prstGeom>
            <a:noFill/>
            <a:ln w="9004">
              <a:solidFill>
                <a:srgbClr val="EDEE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4" name="Line 191"/>
            <p:cNvSpPr>
              <a:spLocks noChangeShapeType="1"/>
            </p:cNvSpPr>
            <p:nvPr/>
          </p:nvSpPr>
          <p:spPr bwMode="auto">
            <a:xfrm>
              <a:off x="7624" y="1141"/>
              <a:ext cx="0" cy="193"/>
            </a:xfrm>
            <a:prstGeom prst="line">
              <a:avLst/>
            </a:prstGeom>
            <a:noFill/>
            <a:ln w="9004">
              <a:solidFill>
                <a:srgbClr val="EEEF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5" name="Line 192"/>
            <p:cNvSpPr>
              <a:spLocks noChangeShapeType="1"/>
            </p:cNvSpPr>
            <p:nvPr/>
          </p:nvSpPr>
          <p:spPr bwMode="auto">
            <a:xfrm>
              <a:off x="7624" y="2577"/>
              <a:ext cx="0" cy="44"/>
            </a:xfrm>
            <a:prstGeom prst="line">
              <a:avLst/>
            </a:prstGeom>
            <a:noFill/>
            <a:ln w="9004">
              <a:solidFill>
                <a:srgbClr val="EEEF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6" name="Line 193"/>
            <p:cNvSpPr>
              <a:spLocks noChangeShapeType="1"/>
            </p:cNvSpPr>
            <p:nvPr/>
          </p:nvSpPr>
          <p:spPr bwMode="auto">
            <a:xfrm>
              <a:off x="7634" y="1141"/>
              <a:ext cx="0" cy="193"/>
            </a:xfrm>
            <a:prstGeom prst="line">
              <a:avLst/>
            </a:prstGeom>
            <a:noFill/>
            <a:ln w="9004">
              <a:solidFill>
                <a:srgbClr val="EFF0F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7" name="Line 194"/>
            <p:cNvSpPr>
              <a:spLocks noChangeShapeType="1"/>
            </p:cNvSpPr>
            <p:nvPr/>
          </p:nvSpPr>
          <p:spPr bwMode="auto">
            <a:xfrm>
              <a:off x="7634" y="2577"/>
              <a:ext cx="0" cy="44"/>
            </a:xfrm>
            <a:prstGeom prst="line">
              <a:avLst/>
            </a:prstGeom>
            <a:noFill/>
            <a:ln w="9004">
              <a:solidFill>
                <a:srgbClr val="EFF0F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8" name="Line 195"/>
            <p:cNvSpPr>
              <a:spLocks noChangeShapeType="1"/>
            </p:cNvSpPr>
            <p:nvPr/>
          </p:nvSpPr>
          <p:spPr bwMode="auto">
            <a:xfrm>
              <a:off x="7643" y="1141"/>
              <a:ext cx="0" cy="193"/>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99" name="Line 196"/>
            <p:cNvSpPr>
              <a:spLocks noChangeShapeType="1"/>
            </p:cNvSpPr>
            <p:nvPr/>
          </p:nvSpPr>
          <p:spPr bwMode="auto">
            <a:xfrm>
              <a:off x="7643" y="2577"/>
              <a:ext cx="0" cy="44"/>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0" name="Line 197"/>
            <p:cNvSpPr>
              <a:spLocks noChangeShapeType="1"/>
            </p:cNvSpPr>
            <p:nvPr/>
          </p:nvSpPr>
          <p:spPr bwMode="auto">
            <a:xfrm>
              <a:off x="7652" y="1141"/>
              <a:ext cx="0" cy="193"/>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1" name="Line 198"/>
            <p:cNvSpPr>
              <a:spLocks noChangeShapeType="1"/>
            </p:cNvSpPr>
            <p:nvPr/>
          </p:nvSpPr>
          <p:spPr bwMode="auto">
            <a:xfrm>
              <a:off x="7652" y="2577"/>
              <a:ext cx="0" cy="44"/>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2" name="Line 199"/>
            <p:cNvSpPr>
              <a:spLocks noChangeShapeType="1"/>
            </p:cNvSpPr>
            <p:nvPr/>
          </p:nvSpPr>
          <p:spPr bwMode="auto">
            <a:xfrm>
              <a:off x="7662" y="1141"/>
              <a:ext cx="0" cy="193"/>
            </a:xfrm>
            <a:prstGeom prst="line">
              <a:avLst/>
            </a:prstGeom>
            <a:noFill/>
            <a:ln w="9004">
              <a:solidFill>
                <a:srgbClr val="F1F1F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3" name="Line 200"/>
            <p:cNvSpPr>
              <a:spLocks noChangeShapeType="1"/>
            </p:cNvSpPr>
            <p:nvPr/>
          </p:nvSpPr>
          <p:spPr bwMode="auto">
            <a:xfrm>
              <a:off x="7662" y="2577"/>
              <a:ext cx="0" cy="44"/>
            </a:xfrm>
            <a:prstGeom prst="line">
              <a:avLst/>
            </a:prstGeom>
            <a:noFill/>
            <a:ln w="9004">
              <a:solidFill>
                <a:srgbClr val="F1F1F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4" name="Line 201"/>
            <p:cNvSpPr>
              <a:spLocks noChangeShapeType="1"/>
            </p:cNvSpPr>
            <p:nvPr/>
          </p:nvSpPr>
          <p:spPr bwMode="auto">
            <a:xfrm>
              <a:off x="7671" y="1141"/>
              <a:ext cx="0" cy="193"/>
            </a:xfrm>
            <a:prstGeom prst="line">
              <a:avLst/>
            </a:prstGeom>
            <a:noFill/>
            <a:ln w="9004">
              <a:solidFill>
                <a:srgbClr val="F2F2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5" name="Line 202"/>
            <p:cNvSpPr>
              <a:spLocks noChangeShapeType="1"/>
            </p:cNvSpPr>
            <p:nvPr/>
          </p:nvSpPr>
          <p:spPr bwMode="auto">
            <a:xfrm>
              <a:off x="7671" y="2577"/>
              <a:ext cx="0" cy="44"/>
            </a:xfrm>
            <a:prstGeom prst="line">
              <a:avLst/>
            </a:prstGeom>
            <a:noFill/>
            <a:ln w="9004">
              <a:solidFill>
                <a:srgbClr val="F2F2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6" name="Line 203"/>
            <p:cNvSpPr>
              <a:spLocks noChangeShapeType="1"/>
            </p:cNvSpPr>
            <p:nvPr/>
          </p:nvSpPr>
          <p:spPr bwMode="auto">
            <a:xfrm>
              <a:off x="7681" y="1141"/>
              <a:ext cx="0" cy="193"/>
            </a:xfrm>
            <a:prstGeom prst="line">
              <a:avLst/>
            </a:prstGeom>
            <a:noFill/>
            <a:ln w="9004">
              <a:solidFill>
                <a:srgbClr val="F3F3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7" name="Line 204"/>
            <p:cNvSpPr>
              <a:spLocks noChangeShapeType="1"/>
            </p:cNvSpPr>
            <p:nvPr/>
          </p:nvSpPr>
          <p:spPr bwMode="auto">
            <a:xfrm>
              <a:off x="7681" y="2577"/>
              <a:ext cx="0" cy="44"/>
            </a:xfrm>
            <a:prstGeom prst="line">
              <a:avLst/>
            </a:prstGeom>
            <a:noFill/>
            <a:ln w="9004">
              <a:solidFill>
                <a:srgbClr val="F3F3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8" name="Line 205"/>
            <p:cNvSpPr>
              <a:spLocks noChangeShapeType="1"/>
            </p:cNvSpPr>
            <p:nvPr/>
          </p:nvSpPr>
          <p:spPr bwMode="auto">
            <a:xfrm>
              <a:off x="7690" y="1141"/>
              <a:ext cx="0" cy="193"/>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9" name="Line 206"/>
            <p:cNvSpPr>
              <a:spLocks noChangeShapeType="1"/>
            </p:cNvSpPr>
            <p:nvPr/>
          </p:nvSpPr>
          <p:spPr bwMode="auto">
            <a:xfrm>
              <a:off x="7690" y="2577"/>
              <a:ext cx="0" cy="44"/>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0" name="Line 207"/>
            <p:cNvSpPr>
              <a:spLocks noChangeShapeType="1"/>
            </p:cNvSpPr>
            <p:nvPr/>
          </p:nvSpPr>
          <p:spPr bwMode="auto">
            <a:xfrm>
              <a:off x="7700" y="1141"/>
              <a:ext cx="0" cy="193"/>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1" name="Line 208"/>
            <p:cNvSpPr>
              <a:spLocks noChangeShapeType="1"/>
            </p:cNvSpPr>
            <p:nvPr/>
          </p:nvSpPr>
          <p:spPr bwMode="auto">
            <a:xfrm>
              <a:off x="7700" y="2577"/>
              <a:ext cx="0" cy="44"/>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2" name="Line 209"/>
            <p:cNvSpPr>
              <a:spLocks noChangeShapeType="1"/>
            </p:cNvSpPr>
            <p:nvPr/>
          </p:nvSpPr>
          <p:spPr bwMode="auto">
            <a:xfrm>
              <a:off x="7709" y="1141"/>
              <a:ext cx="0" cy="193"/>
            </a:xfrm>
            <a:prstGeom prst="line">
              <a:avLst/>
            </a:prstGeom>
            <a:noFill/>
            <a:ln w="9004">
              <a:solidFill>
                <a:srgbClr val="F4F5F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3" name="Line 210"/>
            <p:cNvSpPr>
              <a:spLocks noChangeShapeType="1"/>
            </p:cNvSpPr>
            <p:nvPr/>
          </p:nvSpPr>
          <p:spPr bwMode="auto">
            <a:xfrm>
              <a:off x="7709" y="2577"/>
              <a:ext cx="0" cy="44"/>
            </a:xfrm>
            <a:prstGeom prst="line">
              <a:avLst/>
            </a:prstGeom>
            <a:noFill/>
            <a:ln w="9004">
              <a:solidFill>
                <a:srgbClr val="F4F5F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4" name="Line 211"/>
            <p:cNvSpPr>
              <a:spLocks noChangeShapeType="1"/>
            </p:cNvSpPr>
            <p:nvPr/>
          </p:nvSpPr>
          <p:spPr bwMode="auto">
            <a:xfrm>
              <a:off x="7719" y="1141"/>
              <a:ext cx="0" cy="193"/>
            </a:xfrm>
            <a:prstGeom prst="line">
              <a:avLst/>
            </a:prstGeom>
            <a:noFill/>
            <a:ln w="9004">
              <a:solidFill>
                <a:srgbClr val="F5F6F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5" name="Line 212"/>
            <p:cNvSpPr>
              <a:spLocks noChangeShapeType="1"/>
            </p:cNvSpPr>
            <p:nvPr/>
          </p:nvSpPr>
          <p:spPr bwMode="auto">
            <a:xfrm>
              <a:off x="7719" y="2577"/>
              <a:ext cx="0" cy="44"/>
            </a:xfrm>
            <a:prstGeom prst="line">
              <a:avLst/>
            </a:prstGeom>
            <a:noFill/>
            <a:ln w="9004">
              <a:solidFill>
                <a:srgbClr val="F5F6F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6" name="Line 213"/>
            <p:cNvSpPr>
              <a:spLocks noChangeShapeType="1"/>
            </p:cNvSpPr>
            <p:nvPr/>
          </p:nvSpPr>
          <p:spPr bwMode="auto">
            <a:xfrm>
              <a:off x="7728" y="1141"/>
              <a:ext cx="0" cy="193"/>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7" name="Line 214"/>
            <p:cNvSpPr>
              <a:spLocks noChangeShapeType="1"/>
            </p:cNvSpPr>
            <p:nvPr/>
          </p:nvSpPr>
          <p:spPr bwMode="auto">
            <a:xfrm>
              <a:off x="7728" y="2577"/>
              <a:ext cx="0" cy="44"/>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8" name="Line 215"/>
            <p:cNvSpPr>
              <a:spLocks noChangeShapeType="1"/>
            </p:cNvSpPr>
            <p:nvPr/>
          </p:nvSpPr>
          <p:spPr bwMode="auto">
            <a:xfrm>
              <a:off x="7737" y="1141"/>
              <a:ext cx="0" cy="193"/>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19" name="Line 216"/>
            <p:cNvSpPr>
              <a:spLocks noChangeShapeType="1"/>
            </p:cNvSpPr>
            <p:nvPr/>
          </p:nvSpPr>
          <p:spPr bwMode="auto">
            <a:xfrm>
              <a:off x="7737" y="2577"/>
              <a:ext cx="0" cy="44"/>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0" name="Line 217"/>
            <p:cNvSpPr>
              <a:spLocks noChangeShapeType="1"/>
            </p:cNvSpPr>
            <p:nvPr/>
          </p:nvSpPr>
          <p:spPr bwMode="auto">
            <a:xfrm>
              <a:off x="7747" y="1141"/>
              <a:ext cx="0" cy="193"/>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1" name="Line 218"/>
            <p:cNvSpPr>
              <a:spLocks noChangeShapeType="1"/>
            </p:cNvSpPr>
            <p:nvPr/>
          </p:nvSpPr>
          <p:spPr bwMode="auto">
            <a:xfrm>
              <a:off x="7747" y="2577"/>
              <a:ext cx="0" cy="44"/>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2" name="Line 219"/>
            <p:cNvSpPr>
              <a:spLocks noChangeShapeType="1"/>
            </p:cNvSpPr>
            <p:nvPr/>
          </p:nvSpPr>
          <p:spPr bwMode="auto">
            <a:xfrm>
              <a:off x="7756" y="1141"/>
              <a:ext cx="0" cy="193"/>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3" name="Line 220"/>
            <p:cNvSpPr>
              <a:spLocks noChangeShapeType="1"/>
            </p:cNvSpPr>
            <p:nvPr/>
          </p:nvSpPr>
          <p:spPr bwMode="auto">
            <a:xfrm>
              <a:off x="7756" y="2577"/>
              <a:ext cx="0" cy="44"/>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4" name="Line 221"/>
            <p:cNvSpPr>
              <a:spLocks noChangeShapeType="1"/>
            </p:cNvSpPr>
            <p:nvPr/>
          </p:nvSpPr>
          <p:spPr bwMode="auto">
            <a:xfrm>
              <a:off x="7766" y="1141"/>
              <a:ext cx="0" cy="193"/>
            </a:xfrm>
            <a:prstGeom prst="line">
              <a:avLst/>
            </a:prstGeom>
            <a:noFill/>
            <a:ln w="9004">
              <a:solidFill>
                <a:srgbClr val="F8F8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5" name="Line 222"/>
            <p:cNvSpPr>
              <a:spLocks noChangeShapeType="1"/>
            </p:cNvSpPr>
            <p:nvPr/>
          </p:nvSpPr>
          <p:spPr bwMode="auto">
            <a:xfrm>
              <a:off x="7766" y="2577"/>
              <a:ext cx="0" cy="44"/>
            </a:xfrm>
            <a:prstGeom prst="line">
              <a:avLst/>
            </a:prstGeom>
            <a:noFill/>
            <a:ln w="9004">
              <a:solidFill>
                <a:srgbClr val="F8F8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6" name="Line 223"/>
            <p:cNvSpPr>
              <a:spLocks noChangeShapeType="1"/>
            </p:cNvSpPr>
            <p:nvPr/>
          </p:nvSpPr>
          <p:spPr bwMode="auto">
            <a:xfrm>
              <a:off x="7775" y="1141"/>
              <a:ext cx="0" cy="193"/>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7" name="Line 224"/>
            <p:cNvSpPr>
              <a:spLocks noChangeShapeType="1"/>
            </p:cNvSpPr>
            <p:nvPr/>
          </p:nvSpPr>
          <p:spPr bwMode="auto">
            <a:xfrm>
              <a:off x="7775" y="2577"/>
              <a:ext cx="0" cy="44"/>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8" name="Line 225"/>
            <p:cNvSpPr>
              <a:spLocks noChangeShapeType="1"/>
            </p:cNvSpPr>
            <p:nvPr/>
          </p:nvSpPr>
          <p:spPr bwMode="auto">
            <a:xfrm>
              <a:off x="7785" y="1141"/>
              <a:ext cx="0" cy="193"/>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9" name="Line 226"/>
            <p:cNvSpPr>
              <a:spLocks noChangeShapeType="1"/>
            </p:cNvSpPr>
            <p:nvPr/>
          </p:nvSpPr>
          <p:spPr bwMode="auto">
            <a:xfrm>
              <a:off x="7785" y="2577"/>
              <a:ext cx="0" cy="44"/>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0" name="Line 227"/>
            <p:cNvSpPr>
              <a:spLocks noChangeShapeType="1"/>
            </p:cNvSpPr>
            <p:nvPr/>
          </p:nvSpPr>
          <p:spPr bwMode="auto">
            <a:xfrm>
              <a:off x="7794" y="1141"/>
              <a:ext cx="0" cy="193"/>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1" name="Line 228"/>
            <p:cNvSpPr>
              <a:spLocks noChangeShapeType="1"/>
            </p:cNvSpPr>
            <p:nvPr/>
          </p:nvSpPr>
          <p:spPr bwMode="auto">
            <a:xfrm>
              <a:off x="7794" y="2577"/>
              <a:ext cx="0" cy="4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2" name="Line 229"/>
            <p:cNvSpPr>
              <a:spLocks noChangeShapeType="1"/>
            </p:cNvSpPr>
            <p:nvPr/>
          </p:nvSpPr>
          <p:spPr bwMode="auto">
            <a:xfrm>
              <a:off x="7804" y="1141"/>
              <a:ext cx="0" cy="193"/>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3" name="Line 230"/>
            <p:cNvSpPr>
              <a:spLocks noChangeShapeType="1"/>
            </p:cNvSpPr>
            <p:nvPr/>
          </p:nvSpPr>
          <p:spPr bwMode="auto">
            <a:xfrm>
              <a:off x="7804" y="2577"/>
              <a:ext cx="0" cy="4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4" name="Line 231"/>
            <p:cNvSpPr>
              <a:spLocks noChangeShapeType="1"/>
            </p:cNvSpPr>
            <p:nvPr/>
          </p:nvSpPr>
          <p:spPr bwMode="auto">
            <a:xfrm>
              <a:off x="7813" y="1141"/>
              <a:ext cx="0" cy="193"/>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5" name="Line 232"/>
            <p:cNvSpPr>
              <a:spLocks noChangeShapeType="1"/>
            </p:cNvSpPr>
            <p:nvPr/>
          </p:nvSpPr>
          <p:spPr bwMode="auto">
            <a:xfrm>
              <a:off x="7813" y="2577"/>
              <a:ext cx="0" cy="4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6" name="Line 233"/>
            <p:cNvSpPr>
              <a:spLocks noChangeShapeType="1"/>
            </p:cNvSpPr>
            <p:nvPr/>
          </p:nvSpPr>
          <p:spPr bwMode="auto">
            <a:xfrm>
              <a:off x="7823" y="1141"/>
              <a:ext cx="0" cy="193"/>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7" name="Line 234"/>
            <p:cNvSpPr>
              <a:spLocks noChangeShapeType="1"/>
            </p:cNvSpPr>
            <p:nvPr/>
          </p:nvSpPr>
          <p:spPr bwMode="auto">
            <a:xfrm>
              <a:off x="7823" y="2577"/>
              <a:ext cx="0" cy="44"/>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8" name="Line 235"/>
            <p:cNvSpPr>
              <a:spLocks noChangeShapeType="1"/>
            </p:cNvSpPr>
            <p:nvPr/>
          </p:nvSpPr>
          <p:spPr bwMode="auto">
            <a:xfrm>
              <a:off x="7832" y="1141"/>
              <a:ext cx="0" cy="193"/>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9" name="Line 236"/>
            <p:cNvSpPr>
              <a:spLocks noChangeShapeType="1"/>
            </p:cNvSpPr>
            <p:nvPr/>
          </p:nvSpPr>
          <p:spPr bwMode="auto">
            <a:xfrm>
              <a:off x="7832" y="2577"/>
              <a:ext cx="0" cy="44"/>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0" name="Line 237"/>
            <p:cNvSpPr>
              <a:spLocks noChangeShapeType="1"/>
            </p:cNvSpPr>
            <p:nvPr/>
          </p:nvSpPr>
          <p:spPr bwMode="auto">
            <a:xfrm>
              <a:off x="7841" y="1141"/>
              <a:ext cx="0" cy="193"/>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1" name="Line 238"/>
            <p:cNvSpPr>
              <a:spLocks noChangeShapeType="1"/>
            </p:cNvSpPr>
            <p:nvPr/>
          </p:nvSpPr>
          <p:spPr bwMode="auto">
            <a:xfrm>
              <a:off x="7841" y="2577"/>
              <a:ext cx="0" cy="4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2" name="Line 239"/>
            <p:cNvSpPr>
              <a:spLocks noChangeShapeType="1"/>
            </p:cNvSpPr>
            <p:nvPr/>
          </p:nvSpPr>
          <p:spPr bwMode="auto">
            <a:xfrm>
              <a:off x="7851" y="1141"/>
              <a:ext cx="0" cy="193"/>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3" name="Line 240"/>
            <p:cNvSpPr>
              <a:spLocks noChangeShapeType="1"/>
            </p:cNvSpPr>
            <p:nvPr/>
          </p:nvSpPr>
          <p:spPr bwMode="auto">
            <a:xfrm>
              <a:off x="7851" y="2577"/>
              <a:ext cx="0" cy="4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4" name="Line 241"/>
            <p:cNvSpPr>
              <a:spLocks noChangeShapeType="1"/>
            </p:cNvSpPr>
            <p:nvPr/>
          </p:nvSpPr>
          <p:spPr bwMode="auto">
            <a:xfrm>
              <a:off x="7860" y="1141"/>
              <a:ext cx="0" cy="193"/>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5" name="Line 242"/>
            <p:cNvSpPr>
              <a:spLocks noChangeShapeType="1"/>
            </p:cNvSpPr>
            <p:nvPr/>
          </p:nvSpPr>
          <p:spPr bwMode="auto">
            <a:xfrm>
              <a:off x="7860" y="2577"/>
              <a:ext cx="0" cy="4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6" name="Line 243"/>
            <p:cNvSpPr>
              <a:spLocks noChangeShapeType="1"/>
            </p:cNvSpPr>
            <p:nvPr/>
          </p:nvSpPr>
          <p:spPr bwMode="auto">
            <a:xfrm>
              <a:off x="7870" y="1141"/>
              <a:ext cx="0" cy="193"/>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7" name="Line 244"/>
            <p:cNvSpPr>
              <a:spLocks noChangeShapeType="1"/>
            </p:cNvSpPr>
            <p:nvPr/>
          </p:nvSpPr>
          <p:spPr bwMode="auto">
            <a:xfrm>
              <a:off x="7870" y="2577"/>
              <a:ext cx="0" cy="4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8" name="Line 245"/>
            <p:cNvSpPr>
              <a:spLocks noChangeShapeType="1"/>
            </p:cNvSpPr>
            <p:nvPr/>
          </p:nvSpPr>
          <p:spPr bwMode="auto">
            <a:xfrm>
              <a:off x="7879" y="1141"/>
              <a:ext cx="0" cy="193"/>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9" name="Line 246"/>
            <p:cNvSpPr>
              <a:spLocks noChangeShapeType="1"/>
            </p:cNvSpPr>
            <p:nvPr/>
          </p:nvSpPr>
          <p:spPr bwMode="auto">
            <a:xfrm>
              <a:off x="7879" y="2577"/>
              <a:ext cx="0" cy="44"/>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0" name="Line 247"/>
            <p:cNvSpPr>
              <a:spLocks noChangeShapeType="1"/>
            </p:cNvSpPr>
            <p:nvPr/>
          </p:nvSpPr>
          <p:spPr bwMode="auto">
            <a:xfrm>
              <a:off x="7889" y="1141"/>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1" name="Line 248"/>
            <p:cNvSpPr>
              <a:spLocks noChangeShapeType="1"/>
            </p:cNvSpPr>
            <p:nvPr/>
          </p:nvSpPr>
          <p:spPr bwMode="auto">
            <a:xfrm>
              <a:off x="7898" y="1141"/>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2" name="Line 249"/>
            <p:cNvSpPr>
              <a:spLocks noChangeShapeType="1"/>
            </p:cNvSpPr>
            <p:nvPr/>
          </p:nvSpPr>
          <p:spPr bwMode="auto">
            <a:xfrm>
              <a:off x="7908" y="1141"/>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3" name="Line 250"/>
            <p:cNvSpPr>
              <a:spLocks noChangeShapeType="1"/>
            </p:cNvSpPr>
            <p:nvPr/>
          </p:nvSpPr>
          <p:spPr bwMode="auto">
            <a:xfrm>
              <a:off x="7917" y="1141"/>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4" name="Line 251"/>
            <p:cNvSpPr>
              <a:spLocks noChangeShapeType="1"/>
            </p:cNvSpPr>
            <p:nvPr/>
          </p:nvSpPr>
          <p:spPr bwMode="auto">
            <a:xfrm>
              <a:off x="7929" y="1141"/>
              <a:ext cx="0" cy="1480"/>
            </a:xfrm>
            <a:prstGeom prst="line">
              <a:avLst/>
            </a:prstGeom>
            <a:noFill/>
            <a:ln w="12002">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5" name="Rectangle 252"/>
            <p:cNvSpPr>
              <a:spLocks noChangeArrowheads="1"/>
            </p:cNvSpPr>
            <p:nvPr/>
          </p:nvSpPr>
          <p:spPr bwMode="auto">
            <a:xfrm>
              <a:off x="6728" y="1140"/>
              <a:ext cx="1210" cy="1481"/>
            </a:xfrm>
            <a:prstGeom prst="rect">
              <a:avLst/>
            </a:prstGeom>
            <a:noFill/>
            <a:ln w="14694">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6" name="Rectangle 253"/>
            <p:cNvSpPr>
              <a:spLocks noChangeArrowheads="1"/>
            </p:cNvSpPr>
            <p:nvPr/>
          </p:nvSpPr>
          <p:spPr bwMode="auto">
            <a:xfrm>
              <a:off x="6772" y="1334"/>
              <a:ext cx="1122" cy="7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7" name="Rectangle 254"/>
            <p:cNvSpPr>
              <a:spLocks noChangeArrowheads="1"/>
            </p:cNvSpPr>
            <p:nvPr/>
          </p:nvSpPr>
          <p:spPr bwMode="auto">
            <a:xfrm>
              <a:off x="6772" y="1334"/>
              <a:ext cx="1122" cy="740"/>
            </a:xfrm>
            <a:prstGeom prst="rect">
              <a:avLst/>
            </a:prstGeom>
            <a:noFill/>
            <a:ln w="7341">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58" name="Rectangle 255"/>
            <p:cNvSpPr>
              <a:spLocks noChangeArrowheads="1"/>
            </p:cNvSpPr>
            <p:nvPr/>
          </p:nvSpPr>
          <p:spPr bwMode="auto">
            <a:xfrm>
              <a:off x="6772" y="2073"/>
              <a:ext cx="1122" cy="504"/>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9" name="AutoShape 256"/>
            <p:cNvSpPr>
              <a:spLocks/>
            </p:cNvSpPr>
            <p:nvPr/>
          </p:nvSpPr>
          <p:spPr bwMode="auto">
            <a:xfrm>
              <a:off x="6593" y="1140"/>
              <a:ext cx="1513" cy="1618"/>
            </a:xfrm>
            <a:custGeom>
              <a:avLst/>
              <a:gdLst>
                <a:gd name="T0" fmla="+- 0 6773 6594"/>
                <a:gd name="T1" fmla="*/ T0 w 1513"/>
                <a:gd name="T2" fmla="+- 0 2073 1141"/>
                <a:gd name="T3" fmla="*/ 2073 h 1618"/>
                <a:gd name="T4" fmla="+- 0 7894 6594"/>
                <a:gd name="T5" fmla="*/ T4 w 1513"/>
                <a:gd name="T6" fmla="+- 0 2073 1141"/>
                <a:gd name="T7" fmla="*/ 2073 h 1618"/>
                <a:gd name="T8" fmla="+- 0 7894 6594"/>
                <a:gd name="T9" fmla="*/ T8 w 1513"/>
                <a:gd name="T10" fmla="+- 0 2577 1141"/>
                <a:gd name="T11" fmla="*/ 2577 h 1618"/>
                <a:gd name="T12" fmla="+- 0 6773 6594"/>
                <a:gd name="T13" fmla="*/ T12 w 1513"/>
                <a:gd name="T14" fmla="+- 0 2577 1141"/>
                <a:gd name="T15" fmla="*/ 2577 h 1618"/>
                <a:gd name="T16" fmla="+- 0 6773 6594"/>
                <a:gd name="T17" fmla="*/ T16 w 1513"/>
                <a:gd name="T18" fmla="+- 0 2073 1141"/>
                <a:gd name="T19" fmla="*/ 2073 h 1618"/>
                <a:gd name="T20" fmla="+- 0 8107 6594"/>
                <a:gd name="T21" fmla="*/ T20 w 1513"/>
                <a:gd name="T22" fmla="+- 0 1141 1141"/>
                <a:gd name="T23" fmla="*/ 1141 h 1618"/>
                <a:gd name="T24" fmla="+- 0 8107 6594"/>
                <a:gd name="T25" fmla="*/ T24 w 1513"/>
                <a:gd name="T26" fmla="+- 0 2623 1141"/>
                <a:gd name="T27" fmla="*/ 2623 h 1618"/>
                <a:gd name="T28" fmla="+- 0 8096 6594"/>
                <a:gd name="T29" fmla="*/ T28 w 1513"/>
                <a:gd name="T30" fmla="+- 0 2676 1141"/>
                <a:gd name="T31" fmla="*/ 2676 h 1618"/>
                <a:gd name="T32" fmla="+- 0 8067 6594"/>
                <a:gd name="T33" fmla="*/ T32 w 1513"/>
                <a:gd name="T34" fmla="+- 0 2718 1141"/>
                <a:gd name="T35" fmla="*/ 2718 h 1618"/>
                <a:gd name="T36" fmla="+- 0 8024 6594"/>
                <a:gd name="T37" fmla="*/ T36 w 1513"/>
                <a:gd name="T38" fmla="+- 0 2747 1141"/>
                <a:gd name="T39" fmla="*/ 2747 h 1618"/>
                <a:gd name="T40" fmla="+- 0 7972 6594"/>
                <a:gd name="T41" fmla="*/ T40 w 1513"/>
                <a:gd name="T42" fmla="+- 0 2758 1141"/>
                <a:gd name="T43" fmla="*/ 2758 h 1618"/>
                <a:gd name="T44" fmla="+- 0 6729 6594"/>
                <a:gd name="T45" fmla="*/ T44 w 1513"/>
                <a:gd name="T46" fmla="+- 0 2758 1141"/>
                <a:gd name="T47" fmla="*/ 2758 h 1618"/>
                <a:gd name="T48" fmla="+- 0 6676 6594"/>
                <a:gd name="T49" fmla="*/ T48 w 1513"/>
                <a:gd name="T50" fmla="+- 0 2747 1141"/>
                <a:gd name="T51" fmla="*/ 2747 h 1618"/>
                <a:gd name="T52" fmla="+- 0 6633 6594"/>
                <a:gd name="T53" fmla="*/ T52 w 1513"/>
                <a:gd name="T54" fmla="+- 0 2718 1141"/>
                <a:gd name="T55" fmla="*/ 2718 h 1618"/>
                <a:gd name="T56" fmla="+- 0 6604 6594"/>
                <a:gd name="T57" fmla="*/ T56 w 1513"/>
                <a:gd name="T58" fmla="+- 0 2676 1141"/>
                <a:gd name="T59" fmla="*/ 2676 h 1618"/>
                <a:gd name="T60" fmla="+- 0 6594 6594"/>
                <a:gd name="T61" fmla="*/ T60 w 1513"/>
                <a:gd name="T62" fmla="+- 0 2623 1141"/>
                <a:gd name="T63" fmla="*/ 2623 h 1618"/>
                <a:gd name="T64" fmla="+- 0 6594 6594"/>
                <a:gd name="T65" fmla="*/ T64 w 1513"/>
                <a:gd name="T66" fmla="+- 0 1141 1141"/>
                <a:gd name="T67" fmla="*/ 1141 h 16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513" h="1618">
                  <a:moveTo>
                    <a:pt x="179" y="932"/>
                  </a:moveTo>
                  <a:lnTo>
                    <a:pt x="1300" y="932"/>
                  </a:lnTo>
                  <a:lnTo>
                    <a:pt x="1300" y="1436"/>
                  </a:lnTo>
                  <a:lnTo>
                    <a:pt x="179" y="1436"/>
                  </a:lnTo>
                  <a:lnTo>
                    <a:pt x="179" y="932"/>
                  </a:lnTo>
                  <a:close/>
                  <a:moveTo>
                    <a:pt x="1513" y="0"/>
                  </a:moveTo>
                  <a:lnTo>
                    <a:pt x="1513" y="1482"/>
                  </a:lnTo>
                  <a:lnTo>
                    <a:pt x="1502" y="1535"/>
                  </a:lnTo>
                  <a:lnTo>
                    <a:pt x="1473" y="1577"/>
                  </a:lnTo>
                  <a:lnTo>
                    <a:pt x="1430" y="1606"/>
                  </a:lnTo>
                  <a:lnTo>
                    <a:pt x="1378" y="1617"/>
                  </a:lnTo>
                  <a:lnTo>
                    <a:pt x="135" y="1617"/>
                  </a:lnTo>
                  <a:lnTo>
                    <a:pt x="82" y="1606"/>
                  </a:lnTo>
                  <a:lnTo>
                    <a:pt x="39" y="1577"/>
                  </a:lnTo>
                  <a:lnTo>
                    <a:pt x="10" y="1535"/>
                  </a:lnTo>
                  <a:lnTo>
                    <a:pt x="0" y="1482"/>
                  </a:lnTo>
                  <a:lnTo>
                    <a:pt x="0" y="0"/>
                  </a:lnTo>
                </a:path>
              </a:pathLst>
            </a:custGeom>
            <a:noFill/>
            <a:ln w="14694">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0" name="Picture 2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 y="1428"/>
              <a:ext cx="65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2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 y="1698"/>
              <a:ext cx="15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261"/>
            <p:cNvSpPr>
              <a:spLocks/>
            </p:cNvSpPr>
            <p:nvPr/>
          </p:nvSpPr>
          <p:spPr bwMode="auto">
            <a:xfrm>
              <a:off x="8739" y="679"/>
              <a:ext cx="1805" cy="469"/>
            </a:xfrm>
            <a:custGeom>
              <a:avLst/>
              <a:gdLst>
                <a:gd name="T0" fmla="+- 0 9664 8740"/>
                <a:gd name="T1" fmla="*/ T0 w 1805"/>
                <a:gd name="T2" fmla="+- 0 679 679"/>
                <a:gd name="T3" fmla="*/ 679 h 469"/>
                <a:gd name="T4" fmla="+- 0 9592 8740"/>
                <a:gd name="T5" fmla="*/ T4 w 1805"/>
                <a:gd name="T6" fmla="+- 0 679 679"/>
                <a:gd name="T7" fmla="*/ 679 h 469"/>
                <a:gd name="T8" fmla="+- 0 9520 8740"/>
                <a:gd name="T9" fmla="*/ T8 w 1805"/>
                <a:gd name="T10" fmla="+- 0 683 679"/>
                <a:gd name="T11" fmla="*/ 683 h 469"/>
                <a:gd name="T12" fmla="+- 0 9448 8740"/>
                <a:gd name="T13" fmla="*/ T12 w 1805"/>
                <a:gd name="T14" fmla="+- 0 690 679"/>
                <a:gd name="T15" fmla="*/ 690 h 469"/>
                <a:gd name="T16" fmla="+- 0 9377 8740"/>
                <a:gd name="T17" fmla="*/ T16 w 1805"/>
                <a:gd name="T18" fmla="+- 0 700 679"/>
                <a:gd name="T19" fmla="*/ 700 h 469"/>
                <a:gd name="T20" fmla="+- 0 9305 8740"/>
                <a:gd name="T21" fmla="*/ T20 w 1805"/>
                <a:gd name="T22" fmla="+- 0 714 679"/>
                <a:gd name="T23" fmla="*/ 714 h 469"/>
                <a:gd name="T24" fmla="+- 0 9234 8740"/>
                <a:gd name="T25" fmla="*/ T24 w 1805"/>
                <a:gd name="T26" fmla="+- 0 732 679"/>
                <a:gd name="T27" fmla="*/ 732 h 469"/>
                <a:gd name="T28" fmla="+- 0 9163 8740"/>
                <a:gd name="T29" fmla="*/ T28 w 1805"/>
                <a:gd name="T30" fmla="+- 0 753 679"/>
                <a:gd name="T31" fmla="*/ 753 h 469"/>
                <a:gd name="T32" fmla="+- 0 9092 8740"/>
                <a:gd name="T33" fmla="*/ T32 w 1805"/>
                <a:gd name="T34" fmla="+- 0 777 679"/>
                <a:gd name="T35" fmla="*/ 777 h 469"/>
                <a:gd name="T36" fmla="+- 0 9021 8740"/>
                <a:gd name="T37" fmla="*/ T36 w 1805"/>
                <a:gd name="T38" fmla="+- 0 805 679"/>
                <a:gd name="T39" fmla="*/ 805 h 469"/>
                <a:gd name="T40" fmla="+- 0 8951 8740"/>
                <a:gd name="T41" fmla="*/ T40 w 1805"/>
                <a:gd name="T42" fmla="+- 0 837 679"/>
                <a:gd name="T43" fmla="*/ 837 h 469"/>
                <a:gd name="T44" fmla="+- 0 8880 8740"/>
                <a:gd name="T45" fmla="*/ T44 w 1805"/>
                <a:gd name="T46" fmla="+- 0 872 679"/>
                <a:gd name="T47" fmla="*/ 872 h 469"/>
                <a:gd name="T48" fmla="+- 0 8810 8740"/>
                <a:gd name="T49" fmla="*/ T48 w 1805"/>
                <a:gd name="T50" fmla="+- 0 911 679"/>
                <a:gd name="T51" fmla="*/ 911 h 469"/>
                <a:gd name="T52" fmla="+- 0 8740 8740"/>
                <a:gd name="T53" fmla="*/ T52 w 1805"/>
                <a:gd name="T54" fmla="+- 0 953 679"/>
                <a:gd name="T55" fmla="*/ 953 h 469"/>
                <a:gd name="T56" fmla="+- 0 8740 8740"/>
                <a:gd name="T57" fmla="*/ T56 w 1805"/>
                <a:gd name="T58" fmla="+- 0 1147 679"/>
                <a:gd name="T59" fmla="*/ 1147 h 469"/>
                <a:gd name="T60" fmla="+- 0 10544 8740"/>
                <a:gd name="T61" fmla="*/ T60 w 1805"/>
                <a:gd name="T62" fmla="+- 0 1147 679"/>
                <a:gd name="T63" fmla="*/ 1147 h 469"/>
                <a:gd name="T64" fmla="+- 0 10544 8740"/>
                <a:gd name="T65" fmla="*/ T64 w 1805"/>
                <a:gd name="T66" fmla="+- 0 953 679"/>
                <a:gd name="T67" fmla="*/ 953 h 469"/>
                <a:gd name="T68" fmla="+- 0 10470 8740"/>
                <a:gd name="T69" fmla="*/ T68 w 1805"/>
                <a:gd name="T70" fmla="+- 0 911 679"/>
                <a:gd name="T71" fmla="*/ 911 h 469"/>
                <a:gd name="T72" fmla="+- 0 10396 8740"/>
                <a:gd name="T73" fmla="*/ T72 w 1805"/>
                <a:gd name="T74" fmla="+- 0 872 679"/>
                <a:gd name="T75" fmla="*/ 872 h 469"/>
                <a:gd name="T76" fmla="+- 0 10322 8740"/>
                <a:gd name="T77" fmla="*/ T76 w 1805"/>
                <a:gd name="T78" fmla="+- 0 837 679"/>
                <a:gd name="T79" fmla="*/ 837 h 469"/>
                <a:gd name="T80" fmla="+- 0 10248 8740"/>
                <a:gd name="T81" fmla="*/ T80 w 1805"/>
                <a:gd name="T82" fmla="+- 0 805 679"/>
                <a:gd name="T83" fmla="*/ 805 h 469"/>
                <a:gd name="T84" fmla="+- 0 10174 8740"/>
                <a:gd name="T85" fmla="*/ T84 w 1805"/>
                <a:gd name="T86" fmla="+- 0 777 679"/>
                <a:gd name="T87" fmla="*/ 777 h 469"/>
                <a:gd name="T88" fmla="+- 0 10101 8740"/>
                <a:gd name="T89" fmla="*/ T88 w 1805"/>
                <a:gd name="T90" fmla="+- 0 753 679"/>
                <a:gd name="T91" fmla="*/ 753 h 469"/>
                <a:gd name="T92" fmla="+- 0 10028 8740"/>
                <a:gd name="T93" fmla="*/ T92 w 1805"/>
                <a:gd name="T94" fmla="+- 0 732 679"/>
                <a:gd name="T95" fmla="*/ 732 h 469"/>
                <a:gd name="T96" fmla="+- 0 9955 8740"/>
                <a:gd name="T97" fmla="*/ T96 w 1805"/>
                <a:gd name="T98" fmla="+- 0 714 679"/>
                <a:gd name="T99" fmla="*/ 714 h 469"/>
                <a:gd name="T100" fmla="+- 0 9882 8740"/>
                <a:gd name="T101" fmla="*/ T100 w 1805"/>
                <a:gd name="T102" fmla="+- 0 700 679"/>
                <a:gd name="T103" fmla="*/ 700 h 469"/>
                <a:gd name="T104" fmla="+- 0 9809 8740"/>
                <a:gd name="T105" fmla="*/ T104 w 1805"/>
                <a:gd name="T106" fmla="+- 0 690 679"/>
                <a:gd name="T107" fmla="*/ 690 h 469"/>
                <a:gd name="T108" fmla="+- 0 9737 8740"/>
                <a:gd name="T109" fmla="*/ T108 w 1805"/>
                <a:gd name="T110" fmla="+- 0 683 679"/>
                <a:gd name="T111" fmla="*/ 683 h 469"/>
                <a:gd name="T112" fmla="+- 0 9664 8740"/>
                <a:gd name="T113" fmla="*/ T112 w 1805"/>
                <a:gd name="T114" fmla="+- 0 679 679"/>
                <a:gd name="T115" fmla="*/ 679 h 4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05" h="469">
                  <a:moveTo>
                    <a:pt x="924" y="0"/>
                  </a:moveTo>
                  <a:lnTo>
                    <a:pt x="852" y="0"/>
                  </a:lnTo>
                  <a:lnTo>
                    <a:pt x="780" y="4"/>
                  </a:lnTo>
                  <a:lnTo>
                    <a:pt x="708" y="11"/>
                  </a:lnTo>
                  <a:lnTo>
                    <a:pt x="637" y="21"/>
                  </a:lnTo>
                  <a:lnTo>
                    <a:pt x="565" y="35"/>
                  </a:lnTo>
                  <a:lnTo>
                    <a:pt x="494" y="53"/>
                  </a:lnTo>
                  <a:lnTo>
                    <a:pt x="423" y="74"/>
                  </a:lnTo>
                  <a:lnTo>
                    <a:pt x="352" y="98"/>
                  </a:lnTo>
                  <a:lnTo>
                    <a:pt x="281" y="126"/>
                  </a:lnTo>
                  <a:lnTo>
                    <a:pt x="211" y="158"/>
                  </a:lnTo>
                  <a:lnTo>
                    <a:pt x="140" y="193"/>
                  </a:lnTo>
                  <a:lnTo>
                    <a:pt x="70" y="232"/>
                  </a:lnTo>
                  <a:lnTo>
                    <a:pt x="0" y="274"/>
                  </a:lnTo>
                  <a:lnTo>
                    <a:pt x="0" y="468"/>
                  </a:lnTo>
                  <a:lnTo>
                    <a:pt x="1804" y="468"/>
                  </a:lnTo>
                  <a:lnTo>
                    <a:pt x="1804" y="274"/>
                  </a:lnTo>
                  <a:lnTo>
                    <a:pt x="1730" y="232"/>
                  </a:lnTo>
                  <a:lnTo>
                    <a:pt x="1656" y="193"/>
                  </a:lnTo>
                  <a:lnTo>
                    <a:pt x="1582" y="158"/>
                  </a:lnTo>
                  <a:lnTo>
                    <a:pt x="1508" y="126"/>
                  </a:lnTo>
                  <a:lnTo>
                    <a:pt x="1434" y="98"/>
                  </a:lnTo>
                  <a:lnTo>
                    <a:pt x="1361" y="74"/>
                  </a:lnTo>
                  <a:lnTo>
                    <a:pt x="1288" y="53"/>
                  </a:lnTo>
                  <a:lnTo>
                    <a:pt x="1215" y="35"/>
                  </a:lnTo>
                  <a:lnTo>
                    <a:pt x="1142" y="21"/>
                  </a:lnTo>
                  <a:lnTo>
                    <a:pt x="1069" y="11"/>
                  </a:lnTo>
                  <a:lnTo>
                    <a:pt x="997" y="4"/>
                  </a:lnTo>
                  <a:lnTo>
                    <a:pt x="924"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3" name="Freeform 262"/>
            <p:cNvSpPr>
              <a:spLocks/>
            </p:cNvSpPr>
            <p:nvPr/>
          </p:nvSpPr>
          <p:spPr bwMode="auto">
            <a:xfrm>
              <a:off x="8739" y="679"/>
              <a:ext cx="1805" cy="469"/>
            </a:xfrm>
            <a:custGeom>
              <a:avLst/>
              <a:gdLst>
                <a:gd name="T0" fmla="+- 0 10544 8740"/>
                <a:gd name="T1" fmla="*/ T0 w 1805"/>
                <a:gd name="T2" fmla="+- 0 953 679"/>
                <a:gd name="T3" fmla="*/ 953 h 469"/>
                <a:gd name="T4" fmla="+- 0 10544 8740"/>
                <a:gd name="T5" fmla="*/ T4 w 1805"/>
                <a:gd name="T6" fmla="+- 0 1147 679"/>
                <a:gd name="T7" fmla="*/ 1147 h 469"/>
                <a:gd name="T8" fmla="+- 0 8740 8740"/>
                <a:gd name="T9" fmla="*/ T8 w 1805"/>
                <a:gd name="T10" fmla="+- 0 1147 679"/>
                <a:gd name="T11" fmla="*/ 1147 h 469"/>
                <a:gd name="T12" fmla="+- 0 8740 8740"/>
                <a:gd name="T13" fmla="*/ T12 w 1805"/>
                <a:gd name="T14" fmla="+- 0 953 679"/>
                <a:gd name="T15" fmla="*/ 953 h 469"/>
                <a:gd name="T16" fmla="+- 0 8810 8740"/>
                <a:gd name="T17" fmla="*/ T16 w 1805"/>
                <a:gd name="T18" fmla="+- 0 911 679"/>
                <a:gd name="T19" fmla="*/ 911 h 469"/>
                <a:gd name="T20" fmla="+- 0 8880 8740"/>
                <a:gd name="T21" fmla="*/ T20 w 1805"/>
                <a:gd name="T22" fmla="+- 0 872 679"/>
                <a:gd name="T23" fmla="*/ 872 h 469"/>
                <a:gd name="T24" fmla="+- 0 8951 8740"/>
                <a:gd name="T25" fmla="*/ T24 w 1805"/>
                <a:gd name="T26" fmla="+- 0 837 679"/>
                <a:gd name="T27" fmla="*/ 837 h 469"/>
                <a:gd name="T28" fmla="+- 0 9021 8740"/>
                <a:gd name="T29" fmla="*/ T28 w 1805"/>
                <a:gd name="T30" fmla="+- 0 805 679"/>
                <a:gd name="T31" fmla="*/ 805 h 469"/>
                <a:gd name="T32" fmla="+- 0 9092 8740"/>
                <a:gd name="T33" fmla="*/ T32 w 1805"/>
                <a:gd name="T34" fmla="+- 0 777 679"/>
                <a:gd name="T35" fmla="*/ 777 h 469"/>
                <a:gd name="T36" fmla="+- 0 9163 8740"/>
                <a:gd name="T37" fmla="*/ T36 w 1805"/>
                <a:gd name="T38" fmla="+- 0 753 679"/>
                <a:gd name="T39" fmla="*/ 753 h 469"/>
                <a:gd name="T40" fmla="+- 0 9234 8740"/>
                <a:gd name="T41" fmla="*/ T40 w 1805"/>
                <a:gd name="T42" fmla="+- 0 732 679"/>
                <a:gd name="T43" fmla="*/ 732 h 469"/>
                <a:gd name="T44" fmla="+- 0 9305 8740"/>
                <a:gd name="T45" fmla="*/ T44 w 1805"/>
                <a:gd name="T46" fmla="+- 0 714 679"/>
                <a:gd name="T47" fmla="*/ 714 h 469"/>
                <a:gd name="T48" fmla="+- 0 9377 8740"/>
                <a:gd name="T49" fmla="*/ T48 w 1805"/>
                <a:gd name="T50" fmla="+- 0 700 679"/>
                <a:gd name="T51" fmla="*/ 700 h 469"/>
                <a:gd name="T52" fmla="+- 0 9448 8740"/>
                <a:gd name="T53" fmla="*/ T52 w 1805"/>
                <a:gd name="T54" fmla="+- 0 690 679"/>
                <a:gd name="T55" fmla="*/ 690 h 469"/>
                <a:gd name="T56" fmla="+- 0 9520 8740"/>
                <a:gd name="T57" fmla="*/ T56 w 1805"/>
                <a:gd name="T58" fmla="+- 0 683 679"/>
                <a:gd name="T59" fmla="*/ 683 h 469"/>
                <a:gd name="T60" fmla="+- 0 9592 8740"/>
                <a:gd name="T61" fmla="*/ T60 w 1805"/>
                <a:gd name="T62" fmla="+- 0 679 679"/>
                <a:gd name="T63" fmla="*/ 679 h 469"/>
                <a:gd name="T64" fmla="+- 0 9664 8740"/>
                <a:gd name="T65" fmla="*/ T64 w 1805"/>
                <a:gd name="T66" fmla="+- 0 679 679"/>
                <a:gd name="T67" fmla="*/ 679 h 469"/>
                <a:gd name="T68" fmla="+- 0 9737 8740"/>
                <a:gd name="T69" fmla="*/ T68 w 1805"/>
                <a:gd name="T70" fmla="+- 0 683 679"/>
                <a:gd name="T71" fmla="*/ 683 h 469"/>
                <a:gd name="T72" fmla="+- 0 9809 8740"/>
                <a:gd name="T73" fmla="*/ T72 w 1805"/>
                <a:gd name="T74" fmla="+- 0 690 679"/>
                <a:gd name="T75" fmla="*/ 690 h 469"/>
                <a:gd name="T76" fmla="+- 0 9882 8740"/>
                <a:gd name="T77" fmla="*/ T76 w 1805"/>
                <a:gd name="T78" fmla="+- 0 700 679"/>
                <a:gd name="T79" fmla="*/ 700 h 469"/>
                <a:gd name="T80" fmla="+- 0 9955 8740"/>
                <a:gd name="T81" fmla="*/ T80 w 1805"/>
                <a:gd name="T82" fmla="+- 0 714 679"/>
                <a:gd name="T83" fmla="*/ 714 h 469"/>
                <a:gd name="T84" fmla="+- 0 10028 8740"/>
                <a:gd name="T85" fmla="*/ T84 w 1805"/>
                <a:gd name="T86" fmla="+- 0 732 679"/>
                <a:gd name="T87" fmla="*/ 732 h 469"/>
                <a:gd name="T88" fmla="+- 0 10101 8740"/>
                <a:gd name="T89" fmla="*/ T88 w 1805"/>
                <a:gd name="T90" fmla="+- 0 753 679"/>
                <a:gd name="T91" fmla="*/ 753 h 469"/>
                <a:gd name="T92" fmla="+- 0 10174 8740"/>
                <a:gd name="T93" fmla="*/ T92 w 1805"/>
                <a:gd name="T94" fmla="+- 0 777 679"/>
                <a:gd name="T95" fmla="*/ 777 h 469"/>
                <a:gd name="T96" fmla="+- 0 10248 8740"/>
                <a:gd name="T97" fmla="*/ T96 w 1805"/>
                <a:gd name="T98" fmla="+- 0 805 679"/>
                <a:gd name="T99" fmla="*/ 805 h 469"/>
                <a:gd name="T100" fmla="+- 0 10322 8740"/>
                <a:gd name="T101" fmla="*/ T100 w 1805"/>
                <a:gd name="T102" fmla="+- 0 837 679"/>
                <a:gd name="T103" fmla="*/ 837 h 469"/>
                <a:gd name="T104" fmla="+- 0 10396 8740"/>
                <a:gd name="T105" fmla="*/ T104 w 1805"/>
                <a:gd name="T106" fmla="+- 0 872 679"/>
                <a:gd name="T107" fmla="*/ 872 h 469"/>
                <a:gd name="T108" fmla="+- 0 10470 8740"/>
                <a:gd name="T109" fmla="*/ T108 w 1805"/>
                <a:gd name="T110" fmla="+- 0 911 679"/>
                <a:gd name="T111" fmla="*/ 911 h 469"/>
                <a:gd name="T112" fmla="+- 0 10544 8740"/>
                <a:gd name="T113" fmla="*/ T112 w 1805"/>
                <a:gd name="T114" fmla="+- 0 953 679"/>
                <a:gd name="T115" fmla="*/ 953 h 4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05" h="469">
                  <a:moveTo>
                    <a:pt x="1804" y="274"/>
                  </a:moveTo>
                  <a:lnTo>
                    <a:pt x="1804" y="468"/>
                  </a:lnTo>
                  <a:lnTo>
                    <a:pt x="0" y="468"/>
                  </a:lnTo>
                  <a:lnTo>
                    <a:pt x="0" y="274"/>
                  </a:lnTo>
                  <a:lnTo>
                    <a:pt x="70" y="232"/>
                  </a:lnTo>
                  <a:lnTo>
                    <a:pt x="140" y="193"/>
                  </a:lnTo>
                  <a:lnTo>
                    <a:pt x="211" y="158"/>
                  </a:lnTo>
                  <a:lnTo>
                    <a:pt x="281" y="126"/>
                  </a:lnTo>
                  <a:lnTo>
                    <a:pt x="352" y="98"/>
                  </a:lnTo>
                  <a:lnTo>
                    <a:pt x="423" y="74"/>
                  </a:lnTo>
                  <a:lnTo>
                    <a:pt x="494" y="53"/>
                  </a:lnTo>
                  <a:lnTo>
                    <a:pt x="565" y="35"/>
                  </a:lnTo>
                  <a:lnTo>
                    <a:pt x="637" y="21"/>
                  </a:lnTo>
                  <a:lnTo>
                    <a:pt x="708" y="11"/>
                  </a:lnTo>
                  <a:lnTo>
                    <a:pt x="780" y="4"/>
                  </a:lnTo>
                  <a:lnTo>
                    <a:pt x="852" y="0"/>
                  </a:lnTo>
                  <a:lnTo>
                    <a:pt x="924" y="0"/>
                  </a:lnTo>
                  <a:lnTo>
                    <a:pt x="997" y="4"/>
                  </a:lnTo>
                  <a:lnTo>
                    <a:pt x="1069" y="11"/>
                  </a:lnTo>
                  <a:lnTo>
                    <a:pt x="1142" y="21"/>
                  </a:lnTo>
                  <a:lnTo>
                    <a:pt x="1215" y="35"/>
                  </a:lnTo>
                  <a:lnTo>
                    <a:pt x="1288" y="53"/>
                  </a:lnTo>
                  <a:lnTo>
                    <a:pt x="1361" y="74"/>
                  </a:lnTo>
                  <a:lnTo>
                    <a:pt x="1434" y="98"/>
                  </a:lnTo>
                  <a:lnTo>
                    <a:pt x="1508" y="126"/>
                  </a:lnTo>
                  <a:lnTo>
                    <a:pt x="1582" y="158"/>
                  </a:lnTo>
                  <a:lnTo>
                    <a:pt x="1656" y="193"/>
                  </a:lnTo>
                  <a:lnTo>
                    <a:pt x="1730" y="232"/>
                  </a:lnTo>
                  <a:lnTo>
                    <a:pt x="1804" y="274"/>
                  </a:lnTo>
                  <a:close/>
                </a:path>
              </a:pathLst>
            </a:custGeom>
            <a:noFill/>
            <a:ln w="14694">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4" name="Rectangle 263"/>
            <p:cNvSpPr>
              <a:spLocks noChangeArrowheads="1"/>
            </p:cNvSpPr>
            <p:nvPr/>
          </p:nvSpPr>
          <p:spPr bwMode="auto">
            <a:xfrm>
              <a:off x="9502" y="835"/>
              <a:ext cx="229" cy="506"/>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5" name="Rectangle 264"/>
            <p:cNvSpPr>
              <a:spLocks noChangeArrowheads="1"/>
            </p:cNvSpPr>
            <p:nvPr/>
          </p:nvSpPr>
          <p:spPr bwMode="auto">
            <a:xfrm>
              <a:off x="9502" y="835"/>
              <a:ext cx="229" cy="625"/>
            </a:xfrm>
            <a:prstGeom prst="rect">
              <a:avLst/>
            </a:prstGeom>
            <a:noFill/>
            <a:ln w="14694">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6" name="Line 263"/>
            <p:cNvSpPr>
              <a:spLocks noChangeShapeType="1"/>
            </p:cNvSpPr>
            <p:nvPr/>
          </p:nvSpPr>
          <p:spPr bwMode="auto">
            <a:xfrm>
              <a:off x="9014" y="1147"/>
              <a:ext cx="0" cy="1480"/>
            </a:xfrm>
            <a:prstGeom prst="line">
              <a:avLst/>
            </a:prstGeom>
            <a:noFill/>
            <a:ln w="2997">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7" name="Line 264"/>
            <p:cNvSpPr>
              <a:spLocks noChangeShapeType="1"/>
            </p:cNvSpPr>
            <p:nvPr/>
          </p:nvSpPr>
          <p:spPr bwMode="auto">
            <a:xfrm>
              <a:off x="9019" y="1147"/>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8" name="Line 265"/>
            <p:cNvSpPr>
              <a:spLocks noChangeShapeType="1"/>
            </p:cNvSpPr>
            <p:nvPr/>
          </p:nvSpPr>
          <p:spPr bwMode="auto">
            <a:xfrm>
              <a:off x="9028" y="1147"/>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69" name="Line 266"/>
            <p:cNvSpPr>
              <a:spLocks noChangeShapeType="1"/>
            </p:cNvSpPr>
            <p:nvPr/>
          </p:nvSpPr>
          <p:spPr bwMode="auto">
            <a:xfrm>
              <a:off x="9038" y="1147"/>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0" name="Line 267"/>
            <p:cNvSpPr>
              <a:spLocks noChangeShapeType="1"/>
            </p:cNvSpPr>
            <p:nvPr/>
          </p:nvSpPr>
          <p:spPr bwMode="auto">
            <a:xfrm>
              <a:off x="9047" y="1147"/>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1" name="Line 268"/>
            <p:cNvSpPr>
              <a:spLocks noChangeShapeType="1"/>
            </p:cNvSpPr>
            <p:nvPr/>
          </p:nvSpPr>
          <p:spPr bwMode="auto">
            <a:xfrm>
              <a:off x="9057" y="1147"/>
              <a:ext cx="0" cy="1480"/>
            </a:xfrm>
            <a:prstGeom prst="line">
              <a:avLst/>
            </a:prstGeom>
            <a:noFill/>
            <a:ln w="90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2" name="Line 269"/>
            <p:cNvSpPr>
              <a:spLocks noChangeShapeType="1"/>
            </p:cNvSpPr>
            <p:nvPr/>
          </p:nvSpPr>
          <p:spPr bwMode="auto">
            <a:xfrm>
              <a:off x="9066" y="1147"/>
              <a:ext cx="0" cy="19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3" name="Line 270"/>
            <p:cNvSpPr>
              <a:spLocks noChangeShapeType="1"/>
            </p:cNvSpPr>
            <p:nvPr/>
          </p:nvSpPr>
          <p:spPr bwMode="auto">
            <a:xfrm>
              <a:off x="9066" y="2587"/>
              <a:ext cx="0" cy="40"/>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4" name="Line 271"/>
            <p:cNvSpPr>
              <a:spLocks noChangeShapeType="1"/>
            </p:cNvSpPr>
            <p:nvPr/>
          </p:nvSpPr>
          <p:spPr bwMode="auto">
            <a:xfrm>
              <a:off x="9076" y="1147"/>
              <a:ext cx="0" cy="19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5" name="Line 272"/>
            <p:cNvSpPr>
              <a:spLocks noChangeShapeType="1"/>
            </p:cNvSpPr>
            <p:nvPr/>
          </p:nvSpPr>
          <p:spPr bwMode="auto">
            <a:xfrm>
              <a:off x="9076" y="2587"/>
              <a:ext cx="0" cy="40"/>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6" name="Line 273"/>
            <p:cNvSpPr>
              <a:spLocks noChangeShapeType="1"/>
            </p:cNvSpPr>
            <p:nvPr/>
          </p:nvSpPr>
          <p:spPr bwMode="auto">
            <a:xfrm>
              <a:off x="9085" y="1147"/>
              <a:ext cx="0" cy="19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7" name="Line 274"/>
            <p:cNvSpPr>
              <a:spLocks noChangeShapeType="1"/>
            </p:cNvSpPr>
            <p:nvPr/>
          </p:nvSpPr>
          <p:spPr bwMode="auto">
            <a:xfrm>
              <a:off x="9085" y="2587"/>
              <a:ext cx="0" cy="40"/>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8" name="Line 275"/>
            <p:cNvSpPr>
              <a:spLocks noChangeShapeType="1"/>
            </p:cNvSpPr>
            <p:nvPr/>
          </p:nvSpPr>
          <p:spPr bwMode="auto">
            <a:xfrm>
              <a:off x="9094" y="1147"/>
              <a:ext cx="0" cy="194"/>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79" name="Line 276"/>
            <p:cNvSpPr>
              <a:spLocks noChangeShapeType="1"/>
            </p:cNvSpPr>
            <p:nvPr/>
          </p:nvSpPr>
          <p:spPr bwMode="auto">
            <a:xfrm>
              <a:off x="9094" y="2587"/>
              <a:ext cx="0" cy="40"/>
            </a:xfrm>
            <a:prstGeom prst="line">
              <a:avLst/>
            </a:prstGeom>
            <a:noFill/>
            <a:ln w="9004">
              <a:solidFill>
                <a:srgbClr val="A8AA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0" name="Line 277"/>
            <p:cNvSpPr>
              <a:spLocks noChangeShapeType="1"/>
            </p:cNvSpPr>
            <p:nvPr/>
          </p:nvSpPr>
          <p:spPr bwMode="auto">
            <a:xfrm>
              <a:off x="9104" y="1147"/>
              <a:ext cx="0" cy="194"/>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1" name="Line 278"/>
            <p:cNvSpPr>
              <a:spLocks noChangeShapeType="1"/>
            </p:cNvSpPr>
            <p:nvPr/>
          </p:nvSpPr>
          <p:spPr bwMode="auto">
            <a:xfrm>
              <a:off x="9104" y="2587"/>
              <a:ext cx="0" cy="40"/>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2" name="Line 279"/>
            <p:cNvSpPr>
              <a:spLocks noChangeShapeType="1"/>
            </p:cNvSpPr>
            <p:nvPr/>
          </p:nvSpPr>
          <p:spPr bwMode="auto">
            <a:xfrm>
              <a:off x="9113" y="1147"/>
              <a:ext cx="0" cy="194"/>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3" name="Line 280"/>
            <p:cNvSpPr>
              <a:spLocks noChangeShapeType="1"/>
            </p:cNvSpPr>
            <p:nvPr/>
          </p:nvSpPr>
          <p:spPr bwMode="auto">
            <a:xfrm>
              <a:off x="9113" y="2587"/>
              <a:ext cx="0" cy="40"/>
            </a:xfrm>
            <a:prstGeom prst="line">
              <a:avLst/>
            </a:prstGeom>
            <a:noFill/>
            <a:ln w="9004">
              <a:solidFill>
                <a:srgbClr val="A9ABA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4" name="Line 281"/>
            <p:cNvSpPr>
              <a:spLocks noChangeShapeType="1"/>
            </p:cNvSpPr>
            <p:nvPr/>
          </p:nvSpPr>
          <p:spPr bwMode="auto">
            <a:xfrm>
              <a:off x="9123" y="1147"/>
              <a:ext cx="0" cy="19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5" name="Line 282"/>
            <p:cNvSpPr>
              <a:spLocks noChangeShapeType="1"/>
            </p:cNvSpPr>
            <p:nvPr/>
          </p:nvSpPr>
          <p:spPr bwMode="auto">
            <a:xfrm>
              <a:off x="9123" y="2587"/>
              <a:ext cx="0" cy="40"/>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6" name="Line 283"/>
            <p:cNvSpPr>
              <a:spLocks noChangeShapeType="1"/>
            </p:cNvSpPr>
            <p:nvPr/>
          </p:nvSpPr>
          <p:spPr bwMode="auto">
            <a:xfrm>
              <a:off x="9132" y="1147"/>
              <a:ext cx="0" cy="19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7" name="Line 284"/>
            <p:cNvSpPr>
              <a:spLocks noChangeShapeType="1"/>
            </p:cNvSpPr>
            <p:nvPr/>
          </p:nvSpPr>
          <p:spPr bwMode="auto">
            <a:xfrm>
              <a:off x="9132" y="2587"/>
              <a:ext cx="0" cy="40"/>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8" name="Line 285"/>
            <p:cNvSpPr>
              <a:spLocks noChangeShapeType="1"/>
            </p:cNvSpPr>
            <p:nvPr/>
          </p:nvSpPr>
          <p:spPr bwMode="auto">
            <a:xfrm>
              <a:off x="9142" y="1147"/>
              <a:ext cx="0" cy="194"/>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89" name="Line 286"/>
            <p:cNvSpPr>
              <a:spLocks noChangeShapeType="1"/>
            </p:cNvSpPr>
            <p:nvPr/>
          </p:nvSpPr>
          <p:spPr bwMode="auto">
            <a:xfrm>
              <a:off x="9142" y="2587"/>
              <a:ext cx="0" cy="40"/>
            </a:xfrm>
            <a:prstGeom prst="line">
              <a:avLst/>
            </a:prstGeom>
            <a:noFill/>
            <a:ln w="9004">
              <a:solidFill>
                <a:srgbClr val="A9ACA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0" name="Line 287"/>
            <p:cNvSpPr>
              <a:spLocks noChangeShapeType="1"/>
            </p:cNvSpPr>
            <p:nvPr/>
          </p:nvSpPr>
          <p:spPr bwMode="auto">
            <a:xfrm>
              <a:off x="9151" y="1147"/>
              <a:ext cx="0" cy="194"/>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1" name="Line 288"/>
            <p:cNvSpPr>
              <a:spLocks noChangeShapeType="1"/>
            </p:cNvSpPr>
            <p:nvPr/>
          </p:nvSpPr>
          <p:spPr bwMode="auto">
            <a:xfrm>
              <a:off x="9151" y="2587"/>
              <a:ext cx="0" cy="40"/>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2" name="Line 289"/>
            <p:cNvSpPr>
              <a:spLocks noChangeShapeType="1"/>
            </p:cNvSpPr>
            <p:nvPr/>
          </p:nvSpPr>
          <p:spPr bwMode="auto">
            <a:xfrm>
              <a:off x="9161" y="1147"/>
              <a:ext cx="0" cy="194"/>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3" name="Line 290"/>
            <p:cNvSpPr>
              <a:spLocks noChangeShapeType="1"/>
            </p:cNvSpPr>
            <p:nvPr/>
          </p:nvSpPr>
          <p:spPr bwMode="auto">
            <a:xfrm>
              <a:off x="9161" y="2587"/>
              <a:ext cx="0" cy="40"/>
            </a:xfrm>
            <a:prstGeom prst="line">
              <a:avLst/>
            </a:prstGeom>
            <a:noFill/>
            <a:ln w="9004">
              <a:solidFill>
                <a:srgbClr val="AAACA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4" name="Line 291"/>
            <p:cNvSpPr>
              <a:spLocks noChangeShapeType="1"/>
            </p:cNvSpPr>
            <p:nvPr/>
          </p:nvSpPr>
          <p:spPr bwMode="auto">
            <a:xfrm>
              <a:off x="9170" y="1147"/>
              <a:ext cx="0" cy="194"/>
            </a:xfrm>
            <a:prstGeom prst="line">
              <a:avLst/>
            </a:prstGeom>
            <a:noFill/>
            <a:ln w="9004">
              <a:solidFill>
                <a:srgbClr val="ABADB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5" name="Line 292"/>
            <p:cNvSpPr>
              <a:spLocks noChangeShapeType="1"/>
            </p:cNvSpPr>
            <p:nvPr/>
          </p:nvSpPr>
          <p:spPr bwMode="auto">
            <a:xfrm>
              <a:off x="9170" y="2587"/>
              <a:ext cx="0" cy="40"/>
            </a:xfrm>
            <a:prstGeom prst="line">
              <a:avLst/>
            </a:prstGeom>
            <a:noFill/>
            <a:ln w="9004">
              <a:solidFill>
                <a:srgbClr val="ABADB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6" name="Line 293"/>
            <p:cNvSpPr>
              <a:spLocks noChangeShapeType="1"/>
            </p:cNvSpPr>
            <p:nvPr/>
          </p:nvSpPr>
          <p:spPr bwMode="auto">
            <a:xfrm>
              <a:off x="9179" y="1147"/>
              <a:ext cx="0" cy="194"/>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7" name="Line 294"/>
            <p:cNvSpPr>
              <a:spLocks noChangeShapeType="1"/>
            </p:cNvSpPr>
            <p:nvPr/>
          </p:nvSpPr>
          <p:spPr bwMode="auto">
            <a:xfrm>
              <a:off x="9179" y="2587"/>
              <a:ext cx="0" cy="40"/>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8" name="Line 295"/>
            <p:cNvSpPr>
              <a:spLocks noChangeShapeType="1"/>
            </p:cNvSpPr>
            <p:nvPr/>
          </p:nvSpPr>
          <p:spPr bwMode="auto">
            <a:xfrm>
              <a:off x="9189" y="1147"/>
              <a:ext cx="0" cy="194"/>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99" name="Line 296"/>
            <p:cNvSpPr>
              <a:spLocks noChangeShapeType="1"/>
            </p:cNvSpPr>
            <p:nvPr/>
          </p:nvSpPr>
          <p:spPr bwMode="auto">
            <a:xfrm>
              <a:off x="9189" y="2587"/>
              <a:ext cx="0" cy="40"/>
            </a:xfrm>
            <a:prstGeom prst="line">
              <a:avLst/>
            </a:prstGeom>
            <a:noFill/>
            <a:ln w="9004">
              <a:solidFill>
                <a:srgbClr val="ACAE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0" name="Line 297"/>
            <p:cNvSpPr>
              <a:spLocks noChangeShapeType="1"/>
            </p:cNvSpPr>
            <p:nvPr/>
          </p:nvSpPr>
          <p:spPr bwMode="auto">
            <a:xfrm>
              <a:off x="9198" y="1147"/>
              <a:ext cx="0" cy="194"/>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1" name="Line 298"/>
            <p:cNvSpPr>
              <a:spLocks noChangeShapeType="1"/>
            </p:cNvSpPr>
            <p:nvPr/>
          </p:nvSpPr>
          <p:spPr bwMode="auto">
            <a:xfrm>
              <a:off x="9198" y="2587"/>
              <a:ext cx="0" cy="40"/>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2" name="Line 299"/>
            <p:cNvSpPr>
              <a:spLocks noChangeShapeType="1"/>
            </p:cNvSpPr>
            <p:nvPr/>
          </p:nvSpPr>
          <p:spPr bwMode="auto">
            <a:xfrm>
              <a:off x="9208" y="1147"/>
              <a:ext cx="0" cy="194"/>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3" name="Line 300"/>
            <p:cNvSpPr>
              <a:spLocks noChangeShapeType="1"/>
            </p:cNvSpPr>
            <p:nvPr/>
          </p:nvSpPr>
          <p:spPr bwMode="auto">
            <a:xfrm>
              <a:off x="9208" y="2587"/>
              <a:ext cx="0" cy="40"/>
            </a:xfrm>
            <a:prstGeom prst="line">
              <a:avLst/>
            </a:prstGeom>
            <a:noFill/>
            <a:ln w="9004">
              <a:solidFill>
                <a:srgbClr val="ADAFB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4" name="Line 301"/>
            <p:cNvSpPr>
              <a:spLocks noChangeShapeType="1"/>
            </p:cNvSpPr>
            <p:nvPr/>
          </p:nvSpPr>
          <p:spPr bwMode="auto">
            <a:xfrm>
              <a:off x="9217" y="1147"/>
              <a:ext cx="0" cy="194"/>
            </a:xfrm>
            <a:prstGeom prst="line">
              <a:avLst/>
            </a:prstGeom>
            <a:noFill/>
            <a:ln w="9004">
              <a:solidFill>
                <a:srgbClr val="ADB0B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5" name="Line 302"/>
            <p:cNvSpPr>
              <a:spLocks noChangeShapeType="1"/>
            </p:cNvSpPr>
            <p:nvPr/>
          </p:nvSpPr>
          <p:spPr bwMode="auto">
            <a:xfrm>
              <a:off x="9217" y="2587"/>
              <a:ext cx="0" cy="40"/>
            </a:xfrm>
            <a:prstGeom prst="line">
              <a:avLst/>
            </a:prstGeom>
            <a:noFill/>
            <a:ln w="9004">
              <a:solidFill>
                <a:srgbClr val="ADB0B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6" name="Line 303"/>
            <p:cNvSpPr>
              <a:spLocks noChangeShapeType="1"/>
            </p:cNvSpPr>
            <p:nvPr/>
          </p:nvSpPr>
          <p:spPr bwMode="auto">
            <a:xfrm>
              <a:off x="9227" y="1147"/>
              <a:ext cx="0" cy="194"/>
            </a:xfrm>
            <a:prstGeom prst="line">
              <a:avLst/>
            </a:prstGeom>
            <a:noFill/>
            <a:ln w="9004">
              <a:solidFill>
                <a:srgbClr val="AEB0B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7" name="Line 304"/>
            <p:cNvSpPr>
              <a:spLocks noChangeShapeType="1"/>
            </p:cNvSpPr>
            <p:nvPr/>
          </p:nvSpPr>
          <p:spPr bwMode="auto">
            <a:xfrm>
              <a:off x="9227" y="2587"/>
              <a:ext cx="0" cy="40"/>
            </a:xfrm>
            <a:prstGeom prst="line">
              <a:avLst/>
            </a:prstGeom>
            <a:noFill/>
            <a:ln w="9004">
              <a:solidFill>
                <a:srgbClr val="AEB0B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8" name="Line 305"/>
            <p:cNvSpPr>
              <a:spLocks noChangeShapeType="1"/>
            </p:cNvSpPr>
            <p:nvPr/>
          </p:nvSpPr>
          <p:spPr bwMode="auto">
            <a:xfrm>
              <a:off x="9236" y="1147"/>
              <a:ext cx="0" cy="194"/>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09" name="Line 306"/>
            <p:cNvSpPr>
              <a:spLocks noChangeShapeType="1"/>
            </p:cNvSpPr>
            <p:nvPr/>
          </p:nvSpPr>
          <p:spPr bwMode="auto">
            <a:xfrm>
              <a:off x="9236" y="2587"/>
              <a:ext cx="0" cy="40"/>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0" name="Line 307"/>
            <p:cNvSpPr>
              <a:spLocks noChangeShapeType="1"/>
            </p:cNvSpPr>
            <p:nvPr/>
          </p:nvSpPr>
          <p:spPr bwMode="auto">
            <a:xfrm>
              <a:off x="9246" y="1147"/>
              <a:ext cx="0" cy="194"/>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1" name="Line 308"/>
            <p:cNvSpPr>
              <a:spLocks noChangeShapeType="1"/>
            </p:cNvSpPr>
            <p:nvPr/>
          </p:nvSpPr>
          <p:spPr bwMode="auto">
            <a:xfrm>
              <a:off x="9246" y="2587"/>
              <a:ext cx="0" cy="40"/>
            </a:xfrm>
            <a:prstGeom prst="line">
              <a:avLst/>
            </a:prstGeom>
            <a:noFill/>
            <a:ln w="9004">
              <a:solidFill>
                <a:srgbClr val="AFB1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2" name="Line 309"/>
            <p:cNvSpPr>
              <a:spLocks noChangeShapeType="1"/>
            </p:cNvSpPr>
            <p:nvPr/>
          </p:nvSpPr>
          <p:spPr bwMode="auto">
            <a:xfrm>
              <a:off x="9255" y="1147"/>
              <a:ext cx="0" cy="194"/>
            </a:xfrm>
            <a:prstGeom prst="line">
              <a:avLst/>
            </a:prstGeom>
            <a:noFill/>
            <a:ln w="9004">
              <a:solidFill>
                <a:srgbClr val="B0B2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3" name="Line 310"/>
            <p:cNvSpPr>
              <a:spLocks noChangeShapeType="1"/>
            </p:cNvSpPr>
            <p:nvPr/>
          </p:nvSpPr>
          <p:spPr bwMode="auto">
            <a:xfrm>
              <a:off x="9255" y="2587"/>
              <a:ext cx="0" cy="40"/>
            </a:xfrm>
            <a:prstGeom prst="line">
              <a:avLst/>
            </a:prstGeom>
            <a:noFill/>
            <a:ln w="9004">
              <a:solidFill>
                <a:srgbClr val="B0B2B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4" name="Line 311"/>
            <p:cNvSpPr>
              <a:spLocks noChangeShapeType="1"/>
            </p:cNvSpPr>
            <p:nvPr/>
          </p:nvSpPr>
          <p:spPr bwMode="auto">
            <a:xfrm>
              <a:off x="9265" y="1147"/>
              <a:ext cx="0" cy="194"/>
            </a:xfrm>
            <a:prstGeom prst="line">
              <a:avLst/>
            </a:prstGeom>
            <a:noFill/>
            <a:ln w="9004">
              <a:solidFill>
                <a:srgbClr val="B1B3B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5" name="Line 312"/>
            <p:cNvSpPr>
              <a:spLocks noChangeShapeType="1"/>
            </p:cNvSpPr>
            <p:nvPr/>
          </p:nvSpPr>
          <p:spPr bwMode="auto">
            <a:xfrm>
              <a:off x="9265" y="2587"/>
              <a:ext cx="0" cy="40"/>
            </a:xfrm>
            <a:prstGeom prst="line">
              <a:avLst/>
            </a:prstGeom>
            <a:noFill/>
            <a:ln w="9004">
              <a:solidFill>
                <a:srgbClr val="B1B3B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6" name="Line 313"/>
            <p:cNvSpPr>
              <a:spLocks noChangeShapeType="1"/>
            </p:cNvSpPr>
            <p:nvPr/>
          </p:nvSpPr>
          <p:spPr bwMode="auto">
            <a:xfrm>
              <a:off x="9274" y="1147"/>
              <a:ext cx="0" cy="194"/>
            </a:xfrm>
            <a:prstGeom prst="line">
              <a:avLst/>
            </a:prstGeom>
            <a:noFill/>
            <a:ln w="9004">
              <a:solidFill>
                <a:srgbClr val="B2B4B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7" name="Line 314"/>
            <p:cNvSpPr>
              <a:spLocks noChangeShapeType="1"/>
            </p:cNvSpPr>
            <p:nvPr/>
          </p:nvSpPr>
          <p:spPr bwMode="auto">
            <a:xfrm>
              <a:off x="9274" y="2587"/>
              <a:ext cx="0" cy="40"/>
            </a:xfrm>
            <a:prstGeom prst="line">
              <a:avLst/>
            </a:prstGeom>
            <a:noFill/>
            <a:ln w="9004">
              <a:solidFill>
                <a:srgbClr val="B2B4B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8" name="Line 315"/>
            <p:cNvSpPr>
              <a:spLocks noChangeShapeType="1"/>
            </p:cNvSpPr>
            <p:nvPr/>
          </p:nvSpPr>
          <p:spPr bwMode="auto">
            <a:xfrm>
              <a:off x="9283" y="1147"/>
              <a:ext cx="0" cy="194"/>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9" name="Line 316"/>
            <p:cNvSpPr>
              <a:spLocks noChangeShapeType="1"/>
            </p:cNvSpPr>
            <p:nvPr/>
          </p:nvSpPr>
          <p:spPr bwMode="auto">
            <a:xfrm>
              <a:off x="9283" y="2587"/>
              <a:ext cx="0" cy="40"/>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0" name="Line 317"/>
            <p:cNvSpPr>
              <a:spLocks noChangeShapeType="1"/>
            </p:cNvSpPr>
            <p:nvPr/>
          </p:nvSpPr>
          <p:spPr bwMode="auto">
            <a:xfrm>
              <a:off x="9293" y="1147"/>
              <a:ext cx="0" cy="194"/>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1" name="Line 318"/>
            <p:cNvSpPr>
              <a:spLocks noChangeShapeType="1"/>
            </p:cNvSpPr>
            <p:nvPr/>
          </p:nvSpPr>
          <p:spPr bwMode="auto">
            <a:xfrm>
              <a:off x="9293" y="2587"/>
              <a:ext cx="0" cy="40"/>
            </a:xfrm>
            <a:prstGeom prst="line">
              <a:avLst/>
            </a:prstGeom>
            <a:noFill/>
            <a:ln w="9004">
              <a:solidFill>
                <a:srgbClr val="B2B4B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2" name="Line 319"/>
            <p:cNvSpPr>
              <a:spLocks noChangeShapeType="1"/>
            </p:cNvSpPr>
            <p:nvPr/>
          </p:nvSpPr>
          <p:spPr bwMode="auto">
            <a:xfrm>
              <a:off x="9302" y="1147"/>
              <a:ext cx="0" cy="194"/>
            </a:xfrm>
            <a:prstGeom prst="line">
              <a:avLst/>
            </a:prstGeom>
            <a:noFill/>
            <a:ln w="9004">
              <a:solidFill>
                <a:srgbClr val="B3B5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3" name="Line 320"/>
            <p:cNvSpPr>
              <a:spLocks noChangeShapeType="1"/>
            </p:cNvSpPr>
            <p:nvPr/>
          </p:nvSpPr>
          <p:spPr bwMode="auto">
            <a:xfrm>
              <a:off x="9302" y="2587"/>
              <a:ext cx="0" cy="40"/>
            </a:xfrm>
            <a:prstGeom prst="line">
              <a:avLst/>
            </a:prstGeom>
            <a:noFill/>
            <a:ln w="9004">
              <a:solidFill>
                <a:srgbClr val="B3B5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4" name="Line 321"/>
            <p:cNvSpPr>
              <a:spLocks noChangeShapeType="1"/>
            </p:cNvSpPr>
            <p:nvPr/>
          </p:nvSpPr>
          <p:spPr bwMode="auto">
            <a:xfrm>
              <a:off x="9312" y="1147"/>
              <a:ext cx="0" cy="194"/>
            </a:xfrm>
            <a:prstGeom prst="line">
              <a:avLst/>
            </a:prstGeom>
            <a:noFill/>
            <a:ln w="9004">
              <a:solidFill>
                <a:srgbClr val="B4B6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5" name="Line 322"/>
            <p:cNvSpPr>
              <a:spLocks noChangeShapeType="1"/>
            </p:cNvSpPr>
            <p:nvPr/>
          </p:nvSpPr>
          <p:spPr bwMode="auto">
            <a:xfrm>
              <a:off x="9312" y="2587"/>
              <a:ext cx="0" cy="40"/>
            </a:xfrm>
            <a:prstGeom prst="line">
              <a:avLst/>
            </a:prstGeom>
            <a:noFill/>
            <a:ln w="9004">
              <a:solidFill>
                <a:srgbClr val="B4B6B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6" name="Line 323"/>
            <p:cNvSpPr>
              <a:spLocks noChangeShapeType="1"/>
            </p:cNvSpPr>
            <p:nvPr/>
          </p:nvSpPr>
          <p:spPr bwMode="auto">
            <a:xfrm>
              <a:off x="9321" y="1147"/>
              <a:ext cx="0" cy="194"/>
            </a:xfrm>
            <a:prstGeom prst="line">
              <a:avLst/>
            </a:prstGeom>
            <a:noFill/>
            <a:ln w="9004">
              <a:solidFill>
                <a:srgbClr val="B5B7B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7" name="Line 324"/>
            <p:cNvSpPr>
              <a:spLocks noChangeShapeType="1"/>
            </p:cNvSpPr>
            <p:nvPr/>
          </p:nvSpPr>
          <p:spPr bwMode="auto">
            <a:xfrm>
              <a:off x="9321" y="2587"/>
              <a:ext cx="0" cy="40"/>
            </a:xfrm>
            <a:prstGeom prst="line">
              <a:avLst/>
            </a:prstGeom>
            <a:noFill/>
            <a:ln w="9004">
              <a:solidFill>
                <a:srgbClr val="B5B7B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8" name="Line 325"/>
            <p:cNvSpPr>
              <a:spLocks noChangeShapeType="1"/>
            </p:cNvSpPr>
            <p:nvPr/>
          </p:nvSpPr>
          <p:spPr bwMode="auto">
            <a:xfrm>
              <a:off x="9331" y="1147"/>
              <a:ext cx="0" cy="194"/>
            </a:xfrm>
            <a:prstGeom prst="line">
              <a:avLst/>
            </a:prstGeom>
            <a:noFill/>
            <a:ln w="9004">
              <a:solidFill>
                <a:srgbClr val="B6B8B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29" name="Line 326"/>
            <p:cNvSpPr>
              <a:spLocks noChangeShapeType="1"/>
            </p:cNvSpPr>
            <p:nvPr/>
          </p:nvSpPr>
          <p:spPr bwMode="auto">
            <a:xfrm>
              <a:off x="9331" y="2587"/>
              <a:ext cx="0" cy="40"/>
            </a:xfrm>
            <a:prstGeom prst="line">
              <a:avLst/>
            </a:prstGeom>
            <a:noFill/>
            <a:ln w="9004">
              <a:solidFill>
                <a:srgbClr val="B6B8B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0" name="Line 327"/>
            <p:cNvSpPr>
              <a:spLocks noChangeShapeType="1"/>
            </p:cNvSpPr>
            <p:nvPr/>
          </p:nvSpPr>
          <p:spPr bwMode="auto">
            <a:xfrm>
              <a:off x="9340" y="1147"/>
              <a:ext cx="0" cy="194"/>
            </a:xfrm>
            <a:prstGeom prst="line">
              <a:avLst/>
            </a:prstGeom>
            <a:noFill/>
            <a:ln w="9004">
              <a:solidFill>
                <a:srgbClr val="B6B8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1" name="Line 328"/>
            <p:cNvSpPr>
              <a:spLocks noChangeShapeType="1"/>
            </p:cNvSpPr>
            <p:nvPr/>
          </p:nvSpPr>
          <p:spPr bwMode="auto">
            <a:xfrm>
              <a:off x="9340" y="2587"/>
              <a:ext cx="0" cy="40"/>
            </a:xfrm>
            <a:prstGeom prst="line">
              <a:avLst/>
            </a:prstGeom>
            <a:noFill/>
            <a:ln w="9004">
              <a:solidFill>
                <a:srgbClr val="B6B8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2" name="Line 329"/>
            <p:cNvSpPr>
              <a:spLocks noChangeShapeType="1"/>
            </p:cNvSpPr>
            <p:nvPr/>
          </p:nvSpPr>
          <p:spPr bwMode="auto">
            <a:xfrm>
              <a:off x="9350" y="1147"/>
              <a:ext cx="0" cy="194"/>
            </a:xfrm>
            <a:prstGeom prst="line">
              <a:avLst/>
            </a:prstGeom>
            <a:noFill/>
            <a:ln w="9004">
              <a:solidFill>
                <a:srgbClr val="B7B9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3" name="Line 330"/>
            <p:cNvSpPr>
              <a:spLocks noChangeShapeType="1"/>
            </p:cNvSpPr>
            <p:nvPr/>
          </p:nvSpPr>
          <p:spPr bwMode="auto">
            <a:xfrm>
              <a:off x="9350" y="2587"/>
              <a:ext cx="0" cy="40"/>
            </a:xfrm>
            <a:prstGeom prst="line">
              <a:avLst/>
            </a:prstGeom>
            <a:noFill/>
            <a:ln w="9004">
              <a:solidFill>
                <a:srgbClr val="B7B9B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4" name="Line 331"/>
            <p:cNvSpPr>
              <a:spLocks noChangeShapeType="1"/>
            </p:cNvSpPr>
            <p:nvPr/>
          </p:nvSpPr>
          <p:spPr bwMode="auto">
            <a:xfrm>
              <a:off x="9359" y="1147"/>
              <a:ext cx="0" cy="194"/>
            </a:xfrm>
            <a:prstGeom prst="line">
              <a:avLst/>
            </a:prstGeom>
            <a:noFill/>
            <a:ln w="9004">
              <a:solidFill>
                <a:srgbClr val="B8BAB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5" name="Line 332"/>
            <p:cNvSpPr>
              <a:spLocks noChangeShapeType="1"/>
            </p:cNvSpPr>
            <p:nvPr/>
          </p:nvSpPr>
          <p:spPr bwMode="auto">
            <a:xfrm>
              <a:off x="9359" y="2587"/>
              <a:ext cx="0" cy="40"/>
            </a:xfrm>
            <a:prstGeom prst="line">
              <a:avLst/>
            </a:prstGeom>
            <a:noFill/>
            <a:ln w="9004">
              <a:solidFill>
                <a:srgbClr val="B8BAB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6" name="Line 333"/>
            <p:cNvSpPr>
              <a:spLocks noChangeShapeType="1"/>
            </p:cNvSpPr>
            <p:nvPr/>
          </p:nvSpPr>
          <p:spPr bwMode="auto">
            <a:xfrm>
              <a:off x="9369" y="1147"/>
              <a:ext cx="0" cy="194"/>
            </a:xfrm>
            <a:prstGeom prst="line">
              <a:avLst/>
            </a:prstGeom>
            <a:noFill/>
            <a:ln w="9004">
              <a:solidFill>
                <a:srgbClr val="B9BBB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7" name="Line 334"/>
            <p:cNvSpPr>
              <a:spLocks noChangeShapeType="1"/>
            </p:cNvSpPr>
            <p:nvPr/>
          </p:nvSpPr>
          <p:spPr bwMode="auto">
            <a:xfrm>
              <a:off x="9369" y="2587"/>
              <a:ext cx="0" cy="40"/>
            </a:xfrm>
            <a:prstGeom prst="line">
              <a:avLst/>
            </a:prstGeom>
            <a:noFill/>
            <a:ln w="9004">
              <a:solidFill>
                <a:srgbClr val="B9BBB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8" name="Line 335"/>
            <p:cNvSpPr>
              <a:spLocks noChangeShapeType="1"/>
            </p:cNvSpPr>
            <p:nvPr/>
          </p:nvSpPr>
          <p:spPr bwMode="auto">
            <a:xfrm>
              <a:off x="9378" y="1147"/>
              <a:ext cx="0" cy="194"/>
            </a:xfrm>
            <a:prstGeom prst="line">
              <a:avLst/>
            </a:prstGeom>
            <a:noFill/>
            <a:ln w="9004">
              <a:solidFill>
                <a:srgbClr val="BABCB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39" name="Line 336"/>
            <p:cNvSpPr>
              <a:spLocks noChangeShapeType="1"/>
            </p:cNvSpPr>
            <p:nvPr/>
          </p:nvSpPr>
          <p:spPr bwMode="auto">
            <a:xfrm>
              <a:off x="9378" y="2587"/>
              <a:ext cx="0" cy="40"/>
            </a:xfrm>
            <a:prstGeom prst="line">
              <a:avLst/>
            </a:prstGeom>
            <a:noFill/>
            <a:ln w="9004">
              <a:solidFill>
                <a:srgbClr val="BABCB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0" name="Line 337"/>
            <p:cNvSpPr>
              <a:spLocks noChangeShapeType="1"/>
            </p:cNvSpPr>
            <p:nvPr/>
          </p:nvSpPr>
          <p:spPr bwMode="auto">
            <a:xfrm>
              <a:off x="9387" y="1147"/>
              <a:ext cx="0" cy="194"/>
            </a:xfrm>
            <a:prstGeom prst="line">
              <a:avLst/>
            </a:prstGeom>
            <a:noFill/>
            <a:ln w="9004">
              <a:solidFill>
                <a:srgbClr val="BBBDB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1" name="Line 338"/>
            <p:cNvSpPr>
              <a:spLocks noChangeShapeType="1"/>
            </p:cNvSpPr>
            <p:nvPr/>
          </p:nvSpPr>
          <p:spPr bwMode="auto">
            <a:xfrm>
              <a:off x="9387" y="2587"/>
              <a:ext cx="0" cy="40"/>
            </a:xfrm>
            <a:prstGeom prst="line">
              <a:avLst/>
            </a:prstGeom>
            <a:noFill/>
            <a:ln w="9004">
              <a:solidFill>
                <a:srgbClr val="BBBDB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2" name="Line 339"/>
            <p:cNvSpPr>
              <a:spLocks noChangeShapeType="1"/>
            </p:cNvSpPr>
            <p:nvPr/>
          </p:nvSpPr>
          <p:spPr bwMode="auto">
            <a:xfrm>
              <a:off x="9397" y="1147"/>
              <a:ext cx="0" cy="194"/>
            </a:xfrm>
            <a:prstGeom prst="line">
              <a:avLst/>
            </a:prstGeom>
            <a:noFill/>
            <a:ln w="9004">
              <a:solidFill>
                <a:srgbClr val="BBBD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3" name="Line 340"/>
            <p:cNvSpPr>
              <a:spLocks noChangeShapeType="1"/>
            </p:cNvSpPr>
            <p:nvPr/>
          </p:nvSpPr>
          <p:spPr bwMode="auto">
            <a:xfrm>
              <a:off x="9397" y="2587"/>
              <a:ext cx="0" cy="40"/>
            </a:xfrm>
            <a:prstGeom prst="line">
              <a:avLst/>
            </a:prstGeom>
            <a:noFill/>
            <a:ln w="9004">
              <a:solidFill>
                <a:srgbClr val="BBBD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4" name="Line 341"/>
            <p:cNvSpPr>
              <a:spLocks noChangeShapeType="1"/>
            </p:cNvSpPr>
            <p:nvPr/>
          </p:nvSpPr>
          <p:spPr bwMode="auto">
            <a:xfrm>
              <a:off x="9406" y="1147"/>
              <a:ext cx="0" cy="194"/>
            </a:xfrm>
            <a:prstGeom prst="line">
              <a:avLst/>
            </a:prstGeom>
            <a:noFill/>
            <a:ln w="9004">
              <a:solidFill>
                <a:srgbClr val="BCBE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5" name="Line 342"/>
            <p:cNvSpPr>
              <a:spLocks noChangeShapeType="1"/>
            </p:cNvSpPr>
            <p:nvPr/>
          </p:nvSpPr>
          <p:spPr bwMode="auto">
            <a:xfrm>
              <a:off x="9406" y="2587"/>
              <a:ext cx="0" cy="40"/>
            </a:xfrm>
            <a:prstGeom prst="line">
              <a:avLst/>
            </a:prstGeom>
            <a:noFill/>
            <a:ln w="9004">
              <a:solidFill>
                <a:srgbClr val="BCBE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6" name="Line 343"/>
            <p:cNvSpPr>
              <a:spLocks noChangeShapeType="1"/>
            </p:cNvSpPr>
            <p:nvPr/>
          </p:nvSpPr>
          <p:spPr bwMode="auto">
            <a:xfrm>
              <a:off x="9416" y="1147"/>
              <a:ext cx="0" cy="194"/>
            </a:xfrm>
            <a:prstGeom prst="line">
              <a:avLst/>
            </a:prstGeom>
            <a:noFill/>
            <a:ln w="9004">
              <a:solidFill>
                <a:srgbClr val="BDBFC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7" name="Line 344"/>
            <p:cNvSpPr>
              <a:spLocks noChangeShapeType="1"/>
            </p:cNvSpPr>
            <p:nvPr/>
          </p:nvSpPr>
          <p:spPr bwMode="auto">
            <a:xfrm>
              <a:off x="9416" y="2587"/>
              <a:ext cx="0" cy="40"/>
            </a:xfrm>
            <a:prstGeom prst="line">
              <a:avLst/>
            </a:prstGeom>
            <a:noFill/>
            <a:ln w="9004">
              <a:solidFill>
                <a:srgbClr val="BDBFC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8" name="Line 345"/>
            <p:cNvSpPr>
              <a:spLocks noChangeShapeType="1"/>
            </p:cNvSpPr>
            <p:nvPr/>
          </p:nvSpPr>
          <p:spPr bwMode="auto">
            <a:xfrm>
              <a:off x="9425" y="1147"/>
              <a:ext cx="0" cy="194"/>
            </a:xfrm>
            <a:prstGeom prst="line">
              <a:avLst/>
            </a:prstGeom>
            <a:noFill/>
            <a:ln w="9004">
              <a:solidFill>
                <a:srgbClr val="BEC0C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49" name="Line 346"/>
            <p:cNvSpPr>
              <a:spLocks noChangeShapeType="1"/>
            </p:cNvSpPr>
            <p:nvPr/>
          </p:nvSpPr>
          <p:spPr bwMode="auto">
            <a:xfrm>
              <a:off x="9425" y="2587"/>
              <a:ext cx="0" cy="40"/>
            </a:xfrm>
            <a:prstGeom prst="line">
              <a:avLst/>
            </a:prstGeom>
            <a:noFill/>
            <a:ln w="9004">
              <a:solidFill>
                <a:srgbClr val="BEC0C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0" name="Line 347"/>
            <p:cNvSpPr>
              <a:spLocks noChangeShapeType="1"/>
            </p:cNvSpPr>
            <p:nvPr/>
          </p:nvSpPr>
          <p:spPr bwMode="auto">
            <a:xfrm>
              <a:off x="9435" y="1147"/>
              <a:ext cx="0" cy="194"/>
            </a:xfrm>
            <a:prstGeom prst="line">
              <a:avLst/>
            </a:prstGeom>
            <a:noFill/>
            <a:ln w="9004">
              <a:solidFill>
                <a:srgbClr val="BFC1C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1" name="Line 348"/>
            <p:cNvSpPr>
              <a:spLocks noChangeShapeType="1"/>
            </p:cNvSpPr>
            <p:nvPr/>
          </p:nvSpPr>
          <p:spPr bwMode="auto">
            <a:xfrm>
              <a:off x="9435" y="2587"/>
              <a:ext cx="0" cy="40"/>
            </a:xfrm>
            <a:prstGeom prst="line">
              <a:avLst/>
            </a:prstGeom>
            <a:noFill/>
            <a:ln w="9004">
              <a:solidFill>
                <a:srgbClr val="BFC1C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2" name="Line 349"/>
            <p:cNvSpPr>
              <a:spLocks noChangeShapeType="1"/>
            </p:cNvSpPr>
            <p:nvPr/>
          </p:nvSpPr>
          <p:spPr bwMode="auto">
            <a:xfrm>
              <a:off x="9444" y="1147"/>
              <a:ext cx="0" cy="194"/>
            </a:xfrm>
            <a:prstGeom prst="line">
              <a:avLst/>
            </a:prstGeom>
            <a:noFill/>
            <a:ln w="9004">
              <a:solidFill>
                <a:srgbClr val="C0C2C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3" name="Line 350"/>
            <p:cNvSpPr>
              <a:spLocks noChangeShapeType="1"/>
            </p:cNvSpPr>
            <p:nvPr/>
          </p:nvSpPr>
          <p:spPr bwMode="auto">
            <a:xfrm>
              <a:off x="9444" y="2587"/>
              <a:ext cx="0" cy="40"/>
            </a:xfrm>
            <a:prstGeom prst="line">
              <a:avLst/>
            </a:prstGeom>
            <a:noFill/>
            <a:ln w="9004">
              <a:solidFill>
                <a:srgbClr val="C0C2C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4" name="Line 351"/>
            <p:cNvSpPr>
              <a:spLocks noChangeShapeType="1"/>
            </p:cNvSpPr>
            <p:nvPr/>
          </p:nvSpPr>
          <p:spPr bwMode="auto">
            <a:xfrm>
              <a:off x="9454" y="1147"/>
              <a:ext cx="0" cy="194"/>
            </a:xfrm>
            <a:prstGeom prst="line">
              <a:avLst/>
            </a:prstGeom>
            <a:noFill/>
            <a:ln w="9004">
              <a:solidFill>
                <a:srgbClr val="C1C3C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5" name="Line 352"/>
            <p:cNvSpPr>
              <a:spLocks noChangeShapeType="1"/>
            </p:cNvSpPr>
            <p:nvPr/>
          </p:nvSpPr>
          <p:spPr bwMode="auto">
            <a:xfrm>
              <a:off x="9454" y="2587"/>
              <a:ext cx="0" cy="40"/>
            </a:xfrm>
            <a:prstGeom prst="line">
              <a:avLst/>
            </a:prstGeom>
            <a:noFill/>
            <a:ln w="9004">
              <a:solidFill>
                <a:srgbClr val="C1C3C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6" name="Line 353"/>
            <p:cNvSpPr>
              <a:spLocks noChangeShapeType="1"/>
            </p:cNvSpPr>
            <p:nvPr/>
          </p:nvSpPr>
          <p:spPr bwMode="auto">
            <a:xfrm>
              <a:off x="9463" y="1147"/>
              <a:ext cx="0" cy="194"/>
            </a:xfrm>
            <a:prstGeom prst="line">
              <a:avLst/>
            </a:prstGeom>
            <a:noFill/>
            <a:ln w="9004">
              <a:solidFill>
                <a:srgbClr val="C2C4C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7" name="Line 354"/>
            <p:cNvSpPr>
              <a:spLocks noChangeShapeType="1"/>
            </p:cNvSpPr>
            <p:nvPr/>
          </p:nvSpPr>
          <p:spPr bwMode="auto">
            <a:xfrm>
              <a:off x="9463" y="2587"/>
              <a:ext cx="0" cy="40"/>
            </a:xfrm>
            <a:prstGeom prst="line">
              <a:avLst/>
            </a:prstGeom>
            <a:noFill/>
            <a:ln w="9004">
              <a:solidFill>
                <a:srgbClr val="C2C4C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8" name="Line 355"/>
            <p:cNvSpPr>
              <a:spLocks noChangeShapeType="1"/>
            </p:cNvSpPr>
            <p:nvPr/>
          </p:nvSpPr>
          <p:spPr bwMode="auto">
            <a:xfrm>
              <a:off x="9472" y="1147"/>
              <a:ext cx="0" cy="194"/>
            </a:xfrm>
            <a:prstGeom prst="line">
              <a:avLst/>
            </a:prstGeom>
            <a:noFill/>
            <a:ln w="9004">
              <a:solidFill>
                <a:srgbClr val="C3C5C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59" name="Line 356"/>
            <p:cNvSpPr>
              <a:spLocks noChangeShapeType="1"/>
            </p:cNvSpPr>
            <p:nvPr/>
          </p:nvSpPr>
          <p:spPr bwMode="auto">
            <a:xfrm>
              <a:off x="9472" y="2587"/>
              <a:ext cx="0" cy="40"/>
            </a:xfrm>
            <a:prstGeom prst="line">
              <a:avLst/>
            </a:prstGeom>
            <a:noFill/>
            <a:ln w="9004">
              <a:solidFill>
                <a:srgbClr val="C3C5C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0" name="Line 357"/>
            <p:cNvSpPr>
              <a:spLocks noChangeShapeType="1"/>
            </p:cNvSpPr>
            <p:nvPr/>
          </p:nvSpPr>
          <p:spPr bwMode="auto">
            <a:xfrm>
              <a:off x="9482" y="1147"/>
              <a:ext cx="0" cy="194"/>
            </a:xfrm>
            <a:prstGeom prst="line">
              <a:avLst/>
            </a:prstGeom>
            <a:noFill/>
            <a:ln w="9004">
              <a:solidFill>
                <a:srgbClr val="C4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1" name="Line 358"/>
            <p:cNvSpPr>
              <a:spLocks noChangeShapeType="1"/>
            </p:cNvSpPr>
            <p:nvPr/>
          </p:nvSpPr>
          <p:spPr bwMode="auto">
            <a:xfrm>
              <a:off x="9482" y="2587"/>
              <a:ext cx="0" cy="40"/>
            </a:xfrm>
            <a:prstGeom prst="line">
              <a:avLst/>
            </a:prstGeom>
            <a:noFill/>
            <a:ln w="9004">
              <a:solidFill>
                <a:srgbClr val="C4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2" name="Line 359"/>
            <p:cNvSpPr>
              <a:spLocks noChangeShapeType="1"/>
            </p:cNvSpPr>
            <p:nvPr/>
          </p:nvSpPr>
          <p:spPr bwMode="auto">
            <a:xfrm>
              <a:off x="9491" y="1147"/>
              <a:ext cx="0" cy="194"/>
            </a:xfrm>
            <a:prstGeom prst="line">
              <a:avLst/>
            </a:prstGeom>
            <a:noFill/>
            <a:ln w="9004">
              <a:solidFill>
                <a:srgbClr val="C5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3" name="Line 360"/>
            <p:cNvSpPr>
              <a:spLocks noChangeShapeType="1"/>
            </p:cNvSpPr>
            <p:nvPr/>
          </p:nvSpPr>
          <p:spPr bwMode="auto">
            <a:xfrm>
              <a:off x="9491" y="2587"/>
              <a:ext cx="0" cy="40"/>
            </a:xfrm>
            <a:prstGeom prst="line">
              <a:avLst/>
            </a:prstGeom>
            <a:noFill/>
            <a:ln w="9004">
              <a:solidFill>
                <a:srgbClr val="C5C6C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4" name="Line 361"/>
            <p:cNvSpPr>
              <a:spLocks noChangeShapeType="1"/>
            </p:cNvSpPr>
            <p:nvPr/>
          </p:nvSpPr>
          <p:spPr bwMode="auto">
            <a:xfrm>
              <a:off x="9501" y="1147"/>
              <a:ext cx="0" cy="194"/>
            </a:xfrm>
            <a:prstGeom prst="line">
              <a:avLst/>
            </a:prstGeom>
            <a:noFill/>
            <a:ln w="9004">
              <a:solidFill>
                <a:srgbClr val="C5C7C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5" name="Line 362"/>
            <p:cNvSpPr>
              <a:spLocks noChangeShapeType="1"/>
            </p:cNvSpPr>
            <p:nvPr/>
          </p:nvSpPr>
          <p:spPr bwMode="auto">
            <a:xfrm>
              <a:off x="9501" y="2587"/>
              <a:ext cx="0" cy="40"/>
            </a:xfrm>
            <a:prstGeom prst="line">
              <a:avLst/>
            </a:prstGeom>
            <a:noFill/>
            <a:ln w="9004">
              <a:solidFill>
                <a:srgbClr val="C5C7C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6" name="Line 363"/>
            <p:cNvSpPr>
              <a:spLocks noChangeShapeType="1"/>
            </p:cNvSpPr>
            <p:nvPr/>
          </p:nvSpPr>
          <p:spPr bwMode="auto">
            <a:xfrm>
              <a:off x="9510" y="1147"/>
              <a:ext cx="0" cy="194"/>
            </a:xfrm>
            <a:prstGeom prst="line">
              <a:avLst/>
            </a:prstGeom>
            <a:noFill/>
            <a:ln w="9004">
              <a:solidFill>
                <a:srgbClr val="C6C8C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7" name="Line 364"/>
            <p:cNvSpPr>
              <a:spLocks noChangeShapeType="1"/>
            </p:cNvSpPr>
            <p:nvPr/>
          </p:nvSpPr>
          <p:spPr bwMode="auto">
            <a:xfrm>
              <a:off x="9510" y="2587"/>
              <a:ext cx="0" cy="40"/>
            </a:xfrm>
            <a:prstGeom prst="line">
              <a:avLst/>
            </a:prstGeom>
            <a:noFill/>
            <a:ln w="9004">
              <a:solidFill>
                <a:srgbClr val="C6C8C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8" name="Line 365"/>
            <p:cNvSpPr>
              <a:spLocks noChangeShapeType="1"/>
            </p:cNvSpPr>
            <p:nvPr/>
          </p:nvSpPr>
          <p:spPr bwMode="auto">
            <a:xfrm>
              <a:off x="9520" y="1147"/>
              <a:ext cx="0" cy="194"/>
            </a:xfrm>
            <a:prstGeom prst="line">
              <a:avLst/>
            </a:prstGeom>
            <a:noFill/>
            <a:ln w="9004">
              <a:solidFill>
                <a:srgbClr val="C8CA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69" name="Line 366"/>
            <p:cNvSpPr>
              <a:spLocks noChangeShapeType="1"/>
            </p:cNvSpPr>
            <p:nvPr/>
          </p:nvSpPr>
          <p:spPr bwMode="auto">
            <a:xfrm>
              <a:off x="9520" y="2587"/>
              <a:ext cx="0" cy="40"/>
            </a:xfrm>
            <a:prstGeom prst="line">
              <a:avLst/>
            </a:prstGeom>
            <a:noFill/>
            <a:ln w="9004">
              <a:solidFill>
                <a:srgbClr val="C8CA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0" name="Line 367"/>
            <p:cNvSpPr>
              <a:spLocks noChangeShapeType="1"/>
            </p:cNvSpPr>
            <p:nvPr/>
          </p:nvSpPr>
          <p:spPr bwMode="auto">
            <a:xfrm>
              <a:off x="9529" y="1147"/>
              <a:ext cx="0" cy="194"/>
            </a:xfrm>
            <a:prstGeom prst="line">
              <a:avLst/>
            </a:prstGeom>
            <a:noFill/>
            <a:ln w="9004">
              <a:solidFill>
                <a:srgbClr val="C9CB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1" name="Line 368"/>
            <p:cNvSpPr>
              <a:spLocks noChangeShapeType="1"/>
            </p:cNvSpPr>
            <p:nvPr/>
          </p:nvSpPr>
          <p:spPr bwMode="auto">
            <a:xfrm>
              <a:off x="9529" y="2587"/>
              <a:ext cx="0" cy="40"/>
            </a:xfrm>
            <a:prstGeom prst="line">
              <a:avLst/>
            </a:prstGeom>
            <a:noFill/>
            <a:ln w="9004">
              <a:solidFill>
                <a:srgbClr val="C9CBC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2" name="Line 369"/>
            <p:cNvSpPr>
              <a:spLocks noChangeShapeType="1"/>
            </p:cNvSpPr>
            <p:nvPr/>
          </p:nvSpPr>
          <p:spPr bwMode="auto">
            <a:xfrm>
              <a:off x="9539" y="1147"/>
              <a:ext cx="0" cy="194"/>
            </a:xfrm>
            <a:prstGeom prst="line">
              <a:avLst/>
            </a:prstGeom>
            <a:noFill/>
            <a:ln w="9004">
              <a:solidFill>
                <a:srgbClr val="CACBC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3" name="Line 370"/>
            <p:cNvSpPr>
              <a:spLocks noChangeShapeType="1"/>
            </p:cNvSpPr>
            <p:nvPr/>
          </p:nvSpPr>
          <p:spPr bwMode="auto">
            <a:xfrm>
              <a:off x="9539" y="2587"/>
              <a:ext cx="0" cy="40"/>
            </a:xfrm>
            <a:prstGeom prst="line">
              <a:avLst/>
            </a:prstGeom>
            <a:noFill/>
            <a:ln w="9004">
              <a:solidFill>
                <a:srgbClr val="CACBC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4" name="Line 371"/>
            <p:cNvSpPr>
              <a:spLocks noChangeShapeType="1"/>
            </p:cNvSpPr>
            <p:nvPr/>
          </p:nvSpPr>
          <p:spPr bwMode="auto">
            <a:xfrm>
              <a:off x="9548" y="1147"/>
              <a:ext cx="0" cy="194"/>
            </a:xfrm>
            <a:prstGeom prst="line">
              <a:avLst/>
            </a:prstGeom>
            <a:noFill/>
            <a:ln w="9004">
              <a:solidFill>
                <a:srgbClr val="CBCCC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5" name="Line 372"/>
            <p:cNvSpPr>
              <a:spLocks noChangeShapeType="1"/>
            </p:cNvSpPr>
            <p:nvPr/>
          </p:nvSpPr>
          <p:spPr bwMode="auto">
            <a:xfrm>
              <a:off x="9548" y="2587"/>
              <a:ext cx="0" cy="40"/>
            </a:xfrm>
            <a:prstGeom prst="line">
              <a:avLst/>
            </a:prstGeom>
            <a:noFill/>
            <a:ln w="9004">
              <a:solidFill>
                <a:srgbClr val="CBCCC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6" name="Line 373"/>
            <p:cNvSpPr>
              <a:spLocks noChangeShapeType="1"/>
            </p:cNvSpPr>
            <p:nvPr/>
          </p:nvSpPr>
          <p:spPr bwMode="auto">
            <a:xfrm>
              <a:off x="9558" y="1147"/>
              <a:ext cx="0" cy="194"/>
            </a:xfrm>
            <a:prstGeom prst="line">
              <a:avLst/>
            </a:prstGeom>
            <a:noFill/>
            <a:ln w="9004">
              <a:solidFill>
                <a:srgbClr val="CBCDC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7" name="Line 374"/>
            <p:cNvSpPr>
              <a:spLocks noChangeShapeType="1"/>
            </p:cNvSpPr>
            <p:nvPr/>
          </p:nvSpPr>
          <p:spPr bwMode="auto">
            <a:xfrm>
              <a:off x="9558" y="2587"/>
              <a:ext cx="0" cy="40"/>
            </a:xfrm>
            <a:prstGeom prst="line">
              <a:avLst/>
            </a:prstGeom>
            <a:noFill/>
            <a:ln w="9004">
              <a:solidFill>
                <a:srgbClr val="CBCDC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8" name="Line 375"/>
            <p:cNvSpPr>
              <a:spLocks noChangeShapeType="1"/>
            </p:cNvSpPr>
            <p:nvPr/>
          </p:nvSpPr>
          <p:spPr bwMode="auto">
            <a:xfrm>
              <a:off x="9567" y="1147"/>
              <a:ext cx="0" cy="194"/>
            </a:xfrm>
            <a:prstGeom prst="line">
              <a:avLst/>
            </a:prstGeom>
            <a:noFill/>
            <a:ln w="9004">
              <a:solidFill>
                <a:srgbClr val="CDCFD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79" name="Line 376"/>
            <p:cNvSpPr>
              <a:spLocks noChangeShapeType="1"/>
            </p:cNvSpPr>
            <p:nvPr/>
          </p:nvSpPr>
          <p:spPr bwMode="auto">
            <a:xfrm>
              <a:off x="9567" y="2587"/>
              <a:ext cx="0" cy="40"/>
            </a:xfrm>
            <a:prstGeom prst="line">
              <a:avLst/>
            </a:prstGeom>
            <a:noFill/>
            <a:ln w="9004">
              <a:solidFill>
                <a:srgbClr val="CDCFD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0" name="Line 377"/>
            <p:cNvSpPr>
              <a:spLocks noChangeShapeType="1"/>
            </p:cNvSpPr>
            <p:nvPr/>
          </p:nvSpPr>
          <p:spPr bwMode="auto">
            <a:xfrm>
              <a:off x="9576" y="1147"/>
              <a:ext cx="0" cy="194"/>
            </a:xfrm>
            <a:prstGeom prst="line">
              <a:avLst/>
            </a:prstGeom>
            <a:noFill/>
            <a:ln w="9004">
              <a:solidFill>
                <a:srgbClr val="CECFD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1" name="Line 378"/>
            <p:cNvSpPr>
              <a:spLocks noChangeShapeType="1"/>
            </p:cNvSpPr>
            <p:nvPr/>
          </p:nvSpPr>
          <p:spPr bwMode="auto">
            <a:xfrm>
              <a:off x="9576" y="2587"/>
              <a:ext cx="0" cy="40"/>
            </a:xfrm>
            <a:prstGeom prst="line">
              <a:avLst/>
            </a:prstGeom>
            <a:noFill/>
            <a:ln w="9004">
              <a:solidFill>
                <a:srgbClr val="CECFD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2" name="Line 379"/>
            <p:cNvSpPr>
              <a:spLocks noChangeShapeType="1"/>
            </p:cNvSpPr>
            <p:nvPr/>
          </p:nvSpPr>
          <p:spPr bwMode="auto">
            <a:xfrm>
              <a:off x="9586" y="1147"/>
              <a:ext cx="0" cy="194"/>
            </a:xfrm>
            <a:prstGeom prst="line">
              <a:avLst/>
            </a:prstGeom>
            <a:noFill/>
            <a:ln w="9004">
              <a:solidFill>
                <a:srgbClr val="CFD0D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3" name="Line 380"/>
            <p:cNvSpPr>
              <a:spLocks noChangeShapeType="1"/>
            </p:cNvSpPr>
            <p:nvPr/>
          </p:nvSpPr>
          <p:spPr bwMode="auto">
            <a:xfrm>
              <a:off x="9586" y="2587"/>
              <a:ext cx="0" cy="40"/>
            </a:xfrm>
            <a:prstGeom prst="line">
              <a:avLst/>
            </a:prstGeom>
            <a:noFill/>
            <a:ln w="9004">
              <a:solidFill>
                <a:srgbClr val="CFD0D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4" name="Line 381"/>
            <p:cNvSpPr>
              <a:spLocks noChangeShapeType="1"/>
            </p:cNvSpPr>
            <p:nvPr/>
          </p:nvSpPr>
          <p:spPr bwMode="auto">
            <a:xfrm>
              <a:off x="9595" y="1147"/>
              <a:ext cx="0" cy="194"/>
            </a:xfrm>
            <a:prstGeom prst="line">
              <a:avLst/>
            </a:prstGeom>
            <a:noFill/>
            <a:ln w="9004">
              <a:solidFill>
                <a:srgbClr val="CFD1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5" name="Line 382"/>
            <p:cNvSpPr>
              <a:spLocks noChangeShapeType="1"/>
            </p:cNvSpPr>
            <p:nvPr/>
          </p:nvSpPr>
          <p:spPr bwMode="auto">
            <a:xfrm>
              <a:off x="9595" y="2587"/>
              <a:ext cx="0" cy="40"/>
            </a:xfrm>
            <a:prstGeom prst="line">
              <a:avLst/>
            </a:prstGeom>
            <a:noFill/>
            <a:ln w="9004">
              <a:solidFill>
                <a:srgbClr val="CFD1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6" name="Line 383"/>
            <p:cNvSpPr>
              <a:spLocks noChangeShapeType="1"/>
            </p:cNvSpPr>
            <p:nvPr/>
          </p:nvSpPr>
          <p:spPr bwMode="auto">
            <a:xfrm>
              <a:off x="9605" y="1147"/>
              <a:ext cx="0" cy="194"/>
            </a:xfrm>
            <a:prstGeom prst="line">
              <a:avLst/>
            </a:prstGeom>
            <a:noFill/>
            <a:ln w="9004">
              <a:solidFill>
                <a:srgbClr val="D0D2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7" name="Line 384"/>
            <p:cNvSpPr>
              <a:spLocks noChangeShapeType="1"/>
            </p:cNvSpPr>
            <p:nvPr/>
          </p:nvSpPr>
          <p:spPr bwMode="auto">
            <a:xfrm>
              <a:off x="9605" y="2587"/>
              <a:ext cx="0" cy="40"/>
            </a:xfrm>
            <a:prstGeom prst="line">
              <a:avLst/>
            </a:prstGeom>
            <a:noFill/>
            <a:ln w="9004">
              <a:solidFill>
                <a:srgbClr val="D0D2D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8" name="Line 385"/>
            <p:cNvSpPr>
              <a:spLocks noChangeShapeType="1"/>
            </p:cNvSpPr>
            <p:nvPr/>
          </p:nvSpPr>
          <p:spPr bwMode="auto">
            <a:xfrm>
              <a:off x="9614" y="1147"/>
              <a:ext cx="0" cy="194"/>
            </a:xfrm>
            <a:prstGeom prst="line">
              <a:avLst/>
            </a:prstGeom>
            <a:noFill/>
            <a:ln w="9004">
              <a:solidFill>
                <a:srgbClr val="D2D3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89" name="Line 386"/>
            <p:cNvSpPr>
              <a:spLocks noChangeShapeType="1"/>
            </p:cNvSpPr>
            <p:nvPr/>
          </p:nvSpPr>
          <p:spPr bwMode="auto">
            <a:xfrm>
              <a:off x="9614" y="2587"/>
              <a:ext cx="0" cy="40"/>
            </a:xfrm>
            <a:prstGeom prst="line">
              <a:avLst/>
            </a:prstGeom>
            <a:noFill/>
            <a:ln w="9004">
              <a:solidFill>
                <a:srgbClr val="D2D3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0" name="Line 387"/>
            <p:cNvSpPr>
              <a:spLocks noChangeShapeType="1"/>
            </p:cNvSpPr>
            <p:nvPr/>
          </p:nvSpPr>
          <p:spPr bwMode="auto">
            <a:xfrm>
              <a:off x="9624" y="1147"/>
              <a:ext cx="0" cy="194"/>
            </a:xfrm>
            <a:prstGeom prst="line">
              <a:avLst/>
            </a:prstGeom>
            <a:noFill/>
            <a:ln w="9004">
              <a:solidFill>
                <a:srgbClr val="D3D4D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1" name="Line 388"/>
            <p:cNvSpPr>
              <a:spLocks noChangeShapeType="1"/>
            </p:cNvSpPr>
            <p:nvPr/>
          </p:nvSpPr>
          <p:spPr bwMode="auto">
            <a:xfrm>
              <a:off x="9624" y="2587"/>
              <a:ext cx="0" cy="40"/>
            </a:xfrm>
            <a:prstGeom prst="line">
              <a:avLst/>
            </a:prstGeom>
            <a:noFill/>
            <a:ln w="9004">
              <a:solidFill>
                <a:srgbClr val="D3D4D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2" name="Line 389"/>
            <p:cNvSpPr>
              <a:spLocks noChangeShapeType="1"/>
            </p:cNvSpPr>
            <p:nvPr/>
          </p:nvSpPr>
          <p:spPr bwMode="auto">
            <a:xfrm>
              <a:off x="9633" y="1147"/>
              <a:ext cx="0" cy="194"/>
            </a:xfrm>
            <a:prstGeom prst="line">
              <a:avLst/>
            </a:prstGeom>
            <a:noFill/>
            <a:ln w="9004">
              <a:solidFill>
                <a:srgbClr val="D4D5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3" name="Line 390"/>
            <p:cNvSpPr>
              <a:spLocks noChangeShapeType="1"/>
            </p:cNvSpPr>
            <p:nvPr/>
          </p:nvSpPr>
          <p:spPr bwMode="auto">
            <a:xfrm>
              <a:off x="9633" y="2587"/>
              <a:ext cx="0" cy="40"/>
            </a:xfrm>
            <a:prstGeom prst="line">
              <a:avLst/>
            </a:prstGeom>
            <a:noFill/>
            <a:ln w="9004">
              <a:solidFill>
                <a:srgbClr val="D4D5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4" name="Line 391"/>
            <p:cNvSpPr>
              <a:spLocks noChangeShapeType="1"/>
            </p:cNvSpPr>
            <p:nvPr/>
          </p:nvSpPr>
          <p:spPr bwMode="auto">
            <a:xfrm>
              <a:off x="9643" y="1147"/>
              <a:ext cx="0" cy="194"/>
            </a:xfrm>
            <a:prstGeom prst="line">
              <a:avLst/>
            </a:prstGeom>
            <a:noFill/>
            <a:ln w="9004">
              <a:solidFill>
                <a:srgbClr val="D5D6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5" name="Line 392"/>
            <p:cNvSpPr>
              <a:spLocks noChangeShapeType="1"/>
            </p:cNvSpPr>
            <p:nvPr/>
          </p:nvSpPr>
          <p:spPr bwMode="auto">
            <a:xfrm>
              <a:off x="9643" y="2587"/>
              <a:ext cx="0" cy="40"/>
            </a:xfrm>
            <a:prstGeom prst="line">
              <a:avLst/>
            </a:prstGeom>
            <a:noFill/>
            <a:ln w="9004">
              <a:solidFill>
                <a:srgbClr val="D5D6D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6" name="Line 393"/>
            <p:cNvSpPr>
              <a:spLocks noChangeShapeType="1"/>
            </p:cNvSpPr>
            <p:nvPr/>
          </p:nvSpPr>
          <p:spPr bwMode="auto">
            <a:xfrm>
              <a:off x="9652" y="1147"/>
              <a:ext cx="0" cy="194"/>
            </a:xfrm>
            <a:prstGeom prst="line">
              <a:avLst/>
            </a:prstGeom>
            <a:noFill/>
            <a:ln w="9004">
              <a:solidFill>
                <a:srgbClr val="D5D7D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7" name="Line 394"/>
            <p:cNvSpPr>
              <a:spLocks noChangeShapeType="1"/>
            </p:cNvSpPr>
            <p:nvPr/>
          </p:nvSpPr>
          <p:spPr bwMode="auto">
            <a:xfrm>
              <a:off x="9652" y="2587"/>
              <a:ext cx="0" cy="40"/>
            </a:xfrm>
            <a:prstGeom prst="line">
              <a:avLst/>
            </a:prstGeom>
            <a:noFill/>
            <a:ln w="9004">
              <a:solidFill>
                <a:srgbClr val="D5D7D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8" name="Line 395"/>
            <p:cNvSpPr>
              <a:spLocks noChangeShapeType="1"/>
            </p:cNvSpPr>
            <p:nvPr/>
          </p:nvSpPr>
          <p:spPr bwMode="auto">
            <a:xfrm>
              <a:off x="9662" y="1147"/>
              <a:ext cx="0" cy="194"/>
            </a:xfrm>
            <a:prstGeom prst="line">
              <a:avLst/>
            </a:prstGeom>
            <a:noFill/>
            <a:ln w="9004">
              <a:solidFill>
                <a:srgbClr val="D7D8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99" name="Line 396"/>
            <p:cNvSpPr>
              <a:spLocks noChangeShapeType="1"/>
            </p:cNvSpPr>
            <p:nvPr/>
          </p:nvSpPr>
          <p:spPr bwMode="auto">
            <a:xfrm>
              <a:off x="9662" y="2587"/>
              <a:ext cx="0" cy="40"/>
            </a:xfrm>
            <a:prstGeom prst="line">
              <a:avLst/>
            </a:prstGeom>
            <a:noFill/>
            <a:ln w="9004">
              <a:solidFill>
                <a:srgbClr val="D7D8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0" name="Line 397"/>
            <p:cNvSpPr>
              <a:spLocks noChangeShapeType="1"/>
            </p:cNvSpPr>
            <p:nvPr/>
          </p:nvSpPr>
          <p:spPr bwMode="auto">
            <a:xfrm>
              <a:off x="9671" y="1147"/>
              <a:ext cx="0" cy="194"/>
            </a:xfrm>
            <a:prstGeom prst="line">
              <a:avLst/>
            </a:prstGeom>
            <a:noFill/>
            <a:ln w="9004">
              <a:solidFill>
                <a:srgbClr val="D8D9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1" name="Line 398"/>
            <p:cNvSpPr>
              <a:spLocks noChangeShapeType="1"/>
            </p:cNvSpPr>
            <p:nvPr/>
          </p:nvSpPr>
          <p:spPr bwMode="auto">
            <a:xfrm>
              <a:off x="9671" y="2587"/>
              <a:ext cx="0" cy="40"/>
            </a:xfrm>
            <a:prstGeom prst="line">
              <a:avLst/>
            </a:prstGeom>
            <a:noFill/>
            <a:ln w="9004">
              <a:solidFill>
                <a:srgbClr val="D8D9D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2" name="Line 399"/>
            <p:cNvSpPr>
              <a:spLocks noChangeShapeType="1"/>
            </p:cNvSpPr>
            <p:nvPr/>
          </p:nvSpPr>
          <p:spPr bwMode="auto">
            <a:xfrm>
              <a:off x="9680" y="1147"/>
              <a:ext cx="0" cy="194"/>
            </a:xfrm>
            <a:prstGeom prst="line">
              <a:avLst/>
            </a:prstGeom>
            <a:noFill/>
            <a:ln w="9004">
              <a:solidFill>
                <a:srgbClr val="D9DA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3" name="Line 400"/>
            <p:cNvSpPr>
              <a:spLocks noChangeShapeType="1"/>
            </p:cNvSpPr>
            <p:nvPr/>
          </p:nvSpPr>
          <p:spPr bwMode="auto">
            <a:xfrm>
              <a:off x="9680" y="2587"/>
              <a:ext cx="0" cy="40"/>
            </a:xfrm>
            <a:prstGeom prst="line">
              <a:avLst/>
            </a:prstGeom>
            <a:noFill/>
            <a:ln w="9004">
              <a:solidFill>
                <a:srgbClr val="D9DA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4" name="Line 401"/>
            <p:cNvSpPr>
              <a:spLocks noChangeShapeType="1"/>
            </p:cNvSpPr>
            <p:nvPr/>
          </p:nvSpPr>
          <p:spPr bwMode="auto">
            <a:xfrm>
              <a:off x="9690" y="1147"/>
              <a:ext cx="0" cy="194"/>
            </a:xfrm>
            <a:prstGeom prst="line">
              <a:avLst/>
            </a:prstGeom>
            <a:noFill/>
            <a:ln w="9004">
              <a:solidFill>
                <a:srgbClr val="D9DBD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5" name="Line 402"/>
            <p:cNvSpPr>
              <a:spLocks noChangeShapeType="1"/>
            </p:cNvSpPr>
            <p:nvPr/>
          </p:nvSpPr>
          <p:spPr bwMode="auto">
            <a:xfrm>
              <a:off x="9690" y="2587"/>
              <a:ext cx="0" cy="40"/>
            </a:xfrm>
            <a:prstGeom prst="line">
              <a:avLst/>
            </a:prstGeom>
            <a:noFill/>
            <a:ln w="9004">
              <a:solidFill>
                <a:srgbClr val="D9DBD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6" name="Line 403"/>
            <p:cNvSpPr>
              <a:spLocks noChangeShapeType="1"/>
            </p:cNvSpPr>
            <p:nvPr/>
          </p:nvSpPr>
          <p:spPr bwMode="auto">
            <a:xfrm>
              <a:off x="9699" y="1147"/>
              <a:ext cx="0" cy="194"/>
            </a:xfrm>
            <a:prstGeom prst="line">
              <a:avLst/>
            </a:prstGeom>
            <a:noFill/>
            <a:ln w="9004">
              <a:solidFill>
                <a:srgbClr val="DADBD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7" name="Line 404"/>
            <p:cNvSpPr>
              <a:spLocks noChangeShapeType="1"/>
            </p:cNvSpPr>
            <p:nvPr/>
          </p:nvSpPr>
          <p:spPr bwMode="auto">
            <a:xfrm>
              <a:off x="9699" y="2587"/>
              <a:ext cx="0" cy="40"/>
            </a:xfrm>
            <a:prstGeom prst="line">
              <a:avLst/>
            </a:prstGeom>
            <a:noFill/>
            <a:ln w="9004">
              <a:solidFill>
                <a:srgbClr val="DADBD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8" name="Line 405"/>
            <p:cNvSpPr>
              <a:spLocks noChangeShapeType="1"/>
            </p:cNvSpPr>
            <p:nvPr/>
          </p:nvSpPr>
          <p:spPr bwMode="auto">
            <a:xfrm>
              <a:off x="9709" y="1147"/>
              <a:ext cx="0" cy="194"/>
            </a:xfrm>
            <a:prstGeom prst="line">
              <a:avLst/>
            </a:prstGeom>
            <a:noFill/>
            <a:ln w="9004">
              <a:solidFill>
                <a:srgbClr val="DCDDD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09" name="Line 406"/>
            <p:cNvSpPr>
              <a:spLocks noChangeShapeType="1"/>
            </p:cNvSpPr>
            <p:nvPr/>
          </p:nvSpPr>
          <p:spPr bwMode="auto">
            <a:xfrm>
              <a:off x="9709" y="2587"/>
              <a:ext cx="0" cy="40"/>
            </a:xfrm>
            <a:prstGeom prst="line">
              <a:avLst/>
            </a:prstGeom>
            <a:noFill/>
            <a:ln w="9004">
              <a:solidFill>
                <a:srgbClr val="DCDDD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0" name="Line 407"/>
            <p:cNvSpPr>
              <a:spLocks noChangeShapeType="1"/>
            </p:cNvSpPr>
            <p:nvPr/>
          </p:nvSpPr>
          <p:spPr bwMode="auto">
            <a:xfrm>
              <a:off x="9718" y="1147"/>
              <a:ext cx="0" cy="194"/>
            </a:xfrm>
            <a:prstGeom prst="line">
              <a:avLst/>
            </a:prstGeom>
            <a:noFill/>
            <a:ln w="9004">
              <a:solidFill>
                <a:srgbClr val="DDDED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1" name="Line 408"/>
            <p:cNvSpPr>
              <a:spLocks noChangeShapeType="1"/>
            </p:cNvSpPr>
            <p:nvPr/>
          </p:nvSpPr>
          <p:spPr bwMode="auto">
            <a:xfrm>
              <a:off x="9718" y="2587"/>
              <a:ext cx="0" cy="40"/>
            </a:xfrm>
            <a:prstGeom prst="line">
              <a:avLst/>
            </a:prstGeom>
            <a:noFill/>
            <a:ln w="9004">
              <a:solidFill>
                <a:srgbClr val="DDDED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2" name="Line 409"/>
            <p:cNvSpPr>
              <a:spLocks noChangeShapeType="1"/>
            </p:cNvSpPr>
            <p:nvPr/>
          </p:nvSpPr>
          <p:spPr bwMode="auto">
            <a:xfrm>
              <a:off x="9728" y="1147"/>
              <a:ext cx="0" cy="194"/>
            </a:xfrm>
            <a:prstGeom prst="line">
              <a:avLst/>
            </a:prstGeom>
            <a:noFill/>
            <a:ln w="9004">
              <a:solidFill>
                <a:srgbClr val="DEDFE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3" name="Line 410"/>
            <p:cNvSpPr>
              <a:spLocks noChangeShapeType="1"/>
            </p:cNvSpPr>
            <p:nvPr/>
          </p:nvSpPr>
          <p:spPr bwMode="auto">
            <a:xfrm>
              <a:off x="9728" y="2587"/>
              <a:ext cx="0" cy="40"/>
            </a:xfrm>
            <a:prstGeom prst="line">
              <a:avLst/>
            </a:prstGeom>
            <a:noFill/>
            <a:ln w="9004">
              <a:solidFill>
                <a:srgbClr val="DEDFE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4" name="Line 411"/>
            <p:cNvSpPr>
              <a:spLocks noChangeShapeType="1"/>
            </p:cNvSpPr>
            <p:nvPr/>
          </p:nvSpPr>
          <p:spPr bwMode="auto">
            <a:xfrm>
              <a:off x="9737" y="1147"/>
              <a:ext cx="0" cy="194"/>
            </a:xfrm>
            <a:prstGeom prst="line">
              <a:avLst/>
            </a:prstGeom>
            <a:noFill/>
            <a:ln w="9004">
              <a:solidFill>
                <a:srgbClr val="DEE0E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5" name="Line 412"/>
            <p:cNvSpPr>
              <a:spLocks noChangeShapeType="1"/>
            </p:cNvSpPr>
            <p:nvPr/>
          </p:nvSpPr>
          <p:spPr bwMode="auto">
            <a:xfrm>
              <a:off x="9737" y="2587"/>
              <a:ext cx="0" cy="40"/>
            </a:xfrm>
            <a:prstGeom prst="line">
              <a:avLst/>
            </a:prstGeom>
            <a:noFill/>
            <a:ln w="9004">
              <a:solidFill>
                <a:srgbClr val="DEE0E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6" name="Line 413"/>
            <p:cNvSpPr>
              <a:spLocks noChangeShapeType="1"/>
            </p:cNvSpPr>
            <p:nvPr/>
          </p:nvSpPr>
          <p:spPr bwMode="auto">
            <a:xfrm>
              <a:off x="9747" y="1147"/>
              <a:ext cx="0" cy="194"/>
            </a:xfrm>
            <a:prstGeom prst="line">
              <a:avLst/>
            </a:prstGeom>
            <a:noFill/>
            <a:ln w="9004">
              <a:solidFill>
                <a:srgbClr val="DFE0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7" name="Line 414"/>
            <p:cNvSpPr>
              <a:spLocks noChangeShapeType="1"/>
            </p:cNvSpPr>
            <p:nvPr/>
          </p:nvSpPr>
          <p:spPr bwMode="auto">
            <a:xfrm>
              <a:off x="9747" y="2587"/>
              <a:ext cx="0" cy="40"/>
            </a:xfrm>
            <a:prstGeom prst="line">
              <a:avLst/>
            </a:prstGeom>
            <a:noFill/>
            <a:ln w="9004">
              <a:solidFill>
                <a:srgbClr val="DFE0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8" name="Line 415"/>
            <p:cNvSpPr>
              <a:spLocks noChangeShapeType="1"/>
            </p:cNvSpPr>
            <p:nvPr/>
          </p:nvSpPr>
          <p:spPr bwMode="auto">
            <a:xfrm>
              <a:off x="9756" y="1147"/>
              <a:ext cx="0" cy="194"/>
            </a:xfrm>
            <a:prstGeom prst="line">
              <a:avLst/>
            </a:prstGeom>
            <a:noFill/>
            <a:ln w="9004">
              <a:solidFill>
                <a:srgbClr val="E0E1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19" name="Line 416"/>
            <p:cNvSpPr>
              <a:spLocks noChangeShapeType="1"/>
            </p:cNvSpPr>
            <p:nvPr/>
          </p:nvSpPr>
          <p:spPr bwMode="auto">
            <a:xfrm>
              <a:off x="9756" y="2587"/>
              <a:ext cx="0" cy="40"/>
            </a:xfrm>
            <a:prstGeom prst="line">
              <a:avLst/>
            </a:prstGeom>
            <a:noFill/>
            <a:ln w="9004">
              <a:solidFill>
                <a:srgbClr val="E0E1E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0" name="Line 417"/>
            <p:cNvSpPr>
              <a:spLocks noChangeShapeType="1"/>
            </p:cNvSpPr>
            <p:nvPr/>
          </p:nvSpPr>
          <p:spPr bwMode="auto">
            <a:xfrm>
              <a:off x="9765" y="1147"/>
              <a:ext cx="0" cy="194"/>
            </a:xfrm>
            <a:prstGeom prst="line">
              <a:avLst/>
            </a:prstGeom>
            <a:noFill/>
            <a:ln w="9004">
              <a:solidFill>
                <a:srgbClr val="E1E2E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1" name="Line 418"/>
            <p:cNvSpPr>
              <a:spLocks noChangeShapeType="1"/>
            </p:cNvSpPr>
            <p:nvPr/>
          </p:nvSpPr>
          <p:spPr bwMode="auto">
            <a:xfrm>
              <a:off x="9765" y="2587"/>
              <a:ext cx="0" cy="40"/>
            </a:xfrm>
            <a:prstGeom prst="line">
              <a:avLst/>
            </a:prstGeom>
            <a:noFill/>
            <a:ln w="9004">
              <a:solidFill>
                <a:srgbClr val="E1E2E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2" name="Line 419"/>
            <p:cNvSpPr>
              <a:spLocks noChangeShapeType="1"/>
            </p:cNvSpPr>
            <p:nvPr/>
          </p:nvSpPr>
          <p:spPr bwMode="auto">
            <a:xfrm>
              <a:off x="9775" y="1147"/>
              <a:ext cx="0" cy="194"/>
            </a:xfrm>
            <a:prstGeom prst="line">
              <a:avLst/>
            </a:prstGeom>
            <a:noFill/>
            <a:ln w="9004">
              <a:solidFill>
                <a:srgbClr val="E2E3E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3" name="Line 420"/>
            <p:cNvSpPr>
              <a:spLocks noChangeShapeType="1"/>
            </p:cNvSpPr>
            <p:nvPr/>
          </p:nvSpPr>
          <p:spPr bwMode="auto">
            <a:xfrm>
              <a:off x="9775" y="2587"/>
              <a:ext cx="0" cy="40"/>
            </a:xfrm>
            <a:prstGeom prst="line">
              <a:avLst/>
            </a:prstGeom>
            <a:noFill/>
            <a:ln w="9004">
              <a:solidFill>
                <a:srgbClr val="E2E3E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4" name="Line 421"/>
            <p:cNvSpPr>
              <a:spLocks noChangeShapeType="1"/>
            </p:cNvSpPr>
            <p:nvPr/>
          </p:nvSpPr>
          <p:spPr bwMode="auto">
            <a:xfrm>
              <a:off x="9784" y="1147"/>
              <a:ext cx="0" cy="194"/>
            </a:xfrm>
            <a:prstGeom prst="line">
              <a:avLst/>
            </a:prstGeom>
            <a:noFill/>
            <a:ln w="9004">
              <a:solidFill>
                <a:srgbClr val="E3E4E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5" name="Line 422"/>
            <p:cNvSpPr>
              <a:spLocks noChangeShapeType="1"/>
            </p:cNvSpPr>
            <p:nvPr/>
          </p:nvSpPr>
          <p:spPr bwMode="auto">
            <a:xfrm>
              <a:off x="9784" y="2587"/>
              <a:ext cx="0" cy="40"/>
            </a:xfrm>
            <a:prstGeom prst="line">
              <a:avLst/>
            </a:prstGeom>
            <a:noFill/>
            <a:ln w="9004">
              <a:solidFill>
                <a:srgbClr val="E3E4E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6" name="Line 423"/>
            <p:cNvSpPr>
              <a:spLocks noChangeShapeType="1"/>
            </p:cNvSpPr>
            <p:nvPr/>
          </p:nvSpPr>
          <p:spPr bwMode="auto">
            <a:xfrm>
              <a:off x="9794" y="1147"/>
              <a:ext cx="0" cy="194"/>
            </a:xfrm>
            <a:prstGeom prst="line">
              <a:avLst/>
            </a:prstGeom>
            <a:noFill/>
            <a:ln w="9004">
              <a:solidFill>
                <a:srgbClr val="E4E5E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7" name="Line 424"/>
            <p:cNvSpPr>
              <a:spLocks noChangeShapeType="1"/>
            </p:cNvSpPr>
            <p:nvPr/>
          </p:nvSpPr>
          <p:spPr bwMode="auto">
            <a:xfrm>
              <a:off x="9794" y="2587"/>
              <a:ext cx="0" cy="40"/>
            </a:xfrm>
            <a:prstGeom prst="line">
              <a:avLst/>
            </a:prstGeom>
            <a:noFill/>
            <a:ln w="9004">
              <a:solidFill>
                <a:srgbClr val="E4E5E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8" name="Line 425"/>
            <p:cNvSpPr>
              <a:spLocks noChangeShapeType="1"/>
            </p:cNvSpPr>
            <p:nvPr/>
          </p:nvSpPr>
          <p:spPr bwMode="auto">
            <a:xfrm>
              <a:off x="9803" y="1147"/>
              <a:ext cx="0" cy="194"/>
            </a:xfrm>
            <a:prstGeom prst="line">
              <a:avLst/>
            </a:prstGeom>
            <a:noFill/>
            <a:ln w="9004">
              <a:solidFill>
                <a:srgbClr val="E5E6E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29" name="Line 426"/>
            <p:cNvSpPr>
              <a:spLocks noChangeShapeType="1"/>
            </p:cNvSpPr>
            <p:nvPr/>
          </p:nvSpPr>
          <p:spPr bwMode="auto">
            <a:xfrm>
              <a:off x="9803" y="2587"/>
              <a:ext cx="0" cy="40"/>
            </a:xfrm>
            <a:prstGeom prst="line">
              <a:avLst/>
            </a:prstGeom>
            <a:noFill/>
            <a:ln w="9004">
              <a:solidFill>
                <a:srgbClr val="E5E6E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0" name="Line 427"/>
            <p:cNvSpPr>
              <a:spLocks noChangeShapeType="1"/>
            </p:cNvSpPr>
            <p:nvPr/>
          </p:nvSpPr>
          <p:spPr bwMode="auto">
            <a:xfrm>
              <a:off x="9813" y="1147"/>
              <a:ext cx="0" cy="194"/>
            </a:xfrm>
            <a:prstGeom prst="line">
              <a:avLst/>
            </a:prstGeom>
            <a:noFill/>
            <a:ln w="9004">
              <a:solidFill>
                <a:srgbClr val="E6E7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1" name="Line 428"/>
            <p:cNvSpPr>
              <a:spLocks noChangeShapeType="1"/>
            </p:cNvSpPr>
            <p:nvPr/>
          </p:nvSpPr>
          <p:spPr bwMode="auto">
            <a:xfrm>
              <a:off x="9813" y="2587"/>
              <a:ext cx="0" cy="40"/>
            </a:xfrm>
            <a:prstGeom prst="line">
              <a:avLst/>
            </a:prstGeom>
            <a:noFill/>
            <a:ln w="9004">
              <a:solidFill>
                <a:srgbClr val="E6E7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2" name="Line 429"/>
            <p:cNvSpPr>
              <a:spLocks noChangeShapeType="1"/>
            </p:cNvSpPr>
            <p:nvPr/>
          </p:nvSpPr>
          <p:spPr bwMode="auto">
            <a:xfrm>
              <a:off x="9822" y="1147"/>
              <a:ext cx="0" cy="194"/>
            </a:xfrm>
            <a:prstGeom prst="line">
              <a:avLst/>
            </a:prstGeom>
            <a:noFill/>
            <a:ln w="9004">
              <a:solidFill>
                <a:srgbClr val="E7E8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3" name="Line 430"/>
            <p:cNvSpPr>
              <a:spLocks noChangeShapeType="1"/>
            </p:cNvSpPr>
            <p:nvPr/>
          </p:nvSpPr>
          <p:spPr bwMode="auto">
            <a:xfrm>
              <a:off x="9822" y="2587"/>
              <a:ext cx="0" cy="40"/>
            </a:xfrm>
            <a:prstGeom prst="line">
              <a:avLst/>
            </a:prstGeom>
            <a:noFill/>
            <a:ln w="9004">
              <a:solidFill>
                <a:srgbClr val="E7E8E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4" name="Line 431"/>
            <p:cNvSpPr>
              <a:spLocks noChangeShapeType="1"/>
            </p:cNvSpPr>
            <p:nvPr/>
          </p:nvSpPr>
          <p:spPr bwMode="auto">
            <a:xfrm>
              <a:off x="9832" y="1147"/>
              <a:ext cx="0" cy="194"/>
            </a:xfrm>
            <a:prstGeom prst="line">
              <a:avLst/>
            </a:prstGeom>
            <a:noFill/>
            <a:ln w="9004">
              <a:solidFill>
                <a:srgbClr val="E8E8E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5" name="Line 432"/>
            <p:cNvSpPr>
              <a:spLocks noChangeShapeType="1"/>
            </p:cNvSpPr>
            <p:nvPr/>
          </p:nvSpPr>
          <p:spPr bwMode="auto">
            <a:xfrm>
              <a:off x="9832" y="2587"/>
              <a:ext cx="0" cy="40"/>
            </a:xfrm>
            <a:prstGeom prst="line">
              <a:avLst/>
            </a:prstGeom>
            <a:noFill/>
            <a:ln w="9004">
              <a:solidFill>
                <a:srgbClr val="E8E8E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6" name="Line 433"/>
            <p:cNvSpPr>
              <a:spLocks noChangeShapeType="1"/>
            </p:cNvSpPr>
            <p:nvPr/>
          </p:nvSpPr>
          <p:spPr bwMode="auto">
            <a:xfrm>
              <a:off x="9841" y="1147"/>
              <a:ext cx="0" cy="194"/>
            </a:xfrm>
            <a:prstGeom prst="line">
              <a:avLst/>
            </a:prstGeom>
            <a:noFill/>
            <a:ln w="9004">
              <a:solidFill>
                <a:srgbClr val="E9E9E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7" name="Line 434"/>
            <p:cNvSpPr>
              <a:spLocks noChangeShapeType="1"/>
            </p:cNvSpPr>
            <p:nvPr/>
          </p:nvSpPr>
          <p:spPr bwMode="auto">
            <a:xfrm>
              <a:off x="9841" y="2587"/>
              <a:ext cx="0" cy="40"/>
            </a:xfrm>
            <a:prstGeom prst="line">
              <a:avLst/>
            </a:prstGeom>
            <a:noFill/>
            <a:ln w="9004">
              <a:solidFill>
                <a:srgbClr val="E9E9EA"/>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8" name="Line 435"/>
            <p:cNvSpPr>
              <a:spLocks noChangeShapeType="1"/>
            </p:cNvSpPr>
            <p:nvPr/>
          </p:nvSpPr>
          <p:spPr bwMode="auto">
            <a:xfrm>
              <a:off x="9851" y="1147"/>
              <a:ext cx="0" cy="194"/>
            </a:xfrm>
            <a:prstGeom prst="line">
              <a:avLst/>
            </a:prstGeom>
            <a:noFill/>
            <a:ln w="9004">
              <a:solidFill>
                <a:srgbClr val="E9EAE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39" name="Line 436"/>
            <p:cNvSpPr>
              <a:spLocks noChangeShapeType="1"/>
            </p:cNvSpPr>
            <p:nvPr/>
          </p:nvSpPr>
          <p:spPr bwMode="auto">
            <a:xfrm>
              <a:off x="9851" y="2587"/>
              <a:ext cx="0" cy="40"/>
            </a:xfrm>
            <a:prstGeom prst="line">
              <a:avLst/>
            </a:prstGeom>
            <a:noFill/>
            <a:ln w="9004">
              <a:solidFill>
                <a:srgbClr val="E9EAE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0" name="Line 437"/>
            <p:cNvSpPr>
              <a:spLocks noChangeShapeType="1"/>
            </p:cNvSpPr>
            <p:nvPr/>
          </p:nvSpPr>
          <p:spPr bwMode="auto">
            <a:xfrm>
              <a:off x="9860" y="1147"/>
              <a:ext cx="0" cy="194"/>
            </a:xfrm>
            <a:prstGeom prst="line">
              <a:avLst/>
            </a:prstGeom>
            <a:noFill/>
            <a:ln w="9004">
              <a:solidFill>
                <a:srgbClr val="EAEBE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1" name="Line 438"/>
            <p:cNvSpPr>
              <a:spLocks noChangeShapeType="1"/>
            </p:cNvSpPr>
            <p:nvPr/>
          </p:nvSpPr>
          <p:spPr bwMode="auto">
            <a:xfrm>
              <a:off x="9860" y="2587"/>
              <a:ext cx="0" cy="40"/>
            </a:xfrm>
            <a:prstGeom prst="line">
              <a:avLst/>
            </a:prstGeom>
            <a:noFill/>
            <a:ln w="9004">
              <a:solidFill>
                <a:srgbClr val="EAEBE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2" name="Line 439"/>
            <p:cNvSpPr>
              <a:spLocks noChangeShapeType="1"/>
            </p:cNvSpPr>
            <p:nvPr/>
          </p:nvSpPr>
          <p:spPr bwMode="auto">
            <a:xfrm>
              <a:off x="9869" y="1147"/>
              <a:ext cx="0" cy="194"/>
            </a:xfrm>
            <a:prstGeom prst="line">
              <a:avLst/>
            </a:prstGeom>
            <a:noFill/>
            <a:ln w="9004">
              <a:solidFill>
                <a:srgbClr val="EBEC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3" name="Line 440"/>
            <p:cNvSpPr>
              <a:spLocks noChangeShapeType="1"/>
            </p:cNvSpPr>
            <p:nvPr/>
          </p:nvSpPr>
          <p:spPr bwMode="auto">
            <a:xfrm>
              <a:off x="9869" y="2587"/>
              <a:ext cx="0" cy="40"/>
            </a:xfrm>
            <a:prstGeom prst="line">
              <a:avLst/>
            </a:prstGeom>
            <a:noFill/>
            <a:ln w="9004">
              <a:solidFill>
                <a:srgbClr val="EBEC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4" name="Line 441"/>
            <p:cNvSpPr>
              <a:spLocks noChangeShapeType="1"/>
            </p:cNvSpPr>
            <p:nvPr/>
          </p:nvSpPr>
          <p:spPr bwMode="auto">
            <a:xfrm>
              <a:off x="9879" y="1147"/>
              <a:ext cx="0" cy="194"/>
            </a:xfrm>
            <a:prstGeom prst="line">
              <a:avLst/>
            </a:prstGeom>
            <a:noFill/>
            <a:ln w="9004">
              <a:solidFill>
                <a:srgbClr val="ECED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5" name="Line 442"/>
            <p:cNvSpPr>
              <a:spLocks noChangeShapeType="1"/>
            </p:cNvSpPr>
            <p:nvPr/>
          </p:nvSpPr>
          <p:spPr bwMode="auto">
            <a:xfrm>
              <a:off x="9879" y="2587"/>
              <a:ext cx="0" cy="40"/>
            </a:xfrm>
            <a:prstGeom prst="line">
              <a:avLst/>
            </a:prstGeom>
            <a:noFill/>
            <a:ln w="9004">
              <a:solidFill>
                <a:srgbClr val="ECEDE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6" name="Line 443"/>
            <p:cNvSpPr>
              <a:spLocks noChangeShapeType="1"/>
            </p:cNvSpPr>
            <p:nvPr/>
          </p:nvSpPr>
          <p:spPr bwMode="auto">
            <a:xfrm>
              <a:off x="9888" y="1147"/>
              <a:ext cx="0" cy="194"/>
            </a:xfrm>
            <a:prstGeom prst="line">
              <a:avLst/>
            </a:prstGeom>
            <a:noFill/>
            <a:ln w="9004">
              <a:solidFill>
                <a:srgbClr val="EDEDE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7" name="Line 444"/>
            <p:cNvSpPr>
              <a:spLocks noChangeShapeType="1"/>
            </p:cNvSpPr>
            <p:nvPr/>
          </p:nvSpPr>
          <p:spPr bwMode="auto">
            <a:xfrm>
              <a:off x="9888" y="2587"/>
              <a:ext cx="0" cy="40"/>
            </a:xfrm>
            <a:prstGeom prst="line">
              <a:avLst/>
            </a:prstGeom>
            <a:noFill/>
            <a:ln w="9004">
              <a:solidFill>
                <a:srgbClr val="EDEDEE"/>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8" name="Line 445"/>
            <p:cNvSpPr>
              <a:spLocks noChangeShapeType="1"/>
            </p:cNvSpPr>
            <p:nvPr/>
          </p:nvSpPr>
          <p:spPr bwMode="auto">
            <a:xfrm>
              <a:off x="9898" y="1147"/>
              <a:ext cx="0" cy="194"/>
            </a:xfrm>
            <a:prstGeom prst="line">
              <a:avLst/>
            </a:prstGeom>
            <a:noFill/>
            <a:ln w="9004">
              <a:solidFill>
                <a:srgbClr val="EDEE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49" name="Line 446"/>
            <p:cNvSpPr>
              <a:spLocks noChangeShapeType="1"/>
            </p:cNvSpPr>
            <p:nvPr/>
          </p:nvSpPr>
          <p:spPr bwMode="auto">
            <a:xfrm>
              <a:off x="9898" y="2587"/>
              <a:ext cx="0" cy="40"/>
            </a:xfrm>
            <a:prstGeom prst="line">
              <a:avLst/>
            </a:prstGeom>
            <a:noFill/>
            <a:ln w="9004">
              <a:solidFill>
                <a:srgbClr val="EDEE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0" name="Line 447"/>
            <p:cNvSpPr>
              <a:spLocks noChangeShapeType="1"/>
            </p:cNvSpPr>
            <p:nvPr/>
          </p:nvSpPr>
          <p:spPr bwMode="auto">
            <a:xfrm>
              <a:off x="9907" y="1147"/>
              <a:ext cx="0" cy="194"/>
            </a:xfrm>
            <a:prstGeom prst="line">
              <a:avLst/>
            </a:prstGeom>
            <a:noFill/>
            <a:ln w="9004">
              <a:solidFill>
                <a:srgbClr val="EEEF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1" name="Line 448"/>
            <p:cNvSpPr>
              <a:spLocks noChangeShapeType="1"/>
            </p:cNvSpPr>
            <p:nvPr/>
          </p:nvSpPr>
          <p:spPr bwMode="auto">
            <a:xfrm>
              <a:off x="9907" y="2587"/>
              <a:ext cx="0" cy="40"/>
            </a:xfrm>
            <a:prstGeom prst="line">
              <a:avLst/>
            </a:prstGeom>
            <a:noFill/>
            <a:ln w="9004">
              <a:solidFill>
                <a:srgbClr val="EEEFE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2" name="Line 449"/>
            <p:cNvSpPr>
              <a:spLocks noChangeShapeType="1"/>
            </p:cNvSpPr>
            <p:nvPr/>
          </p:nvSpPr>
          <p:spPr bwMode="auto">
            <a:xfrm>
              <a:off x="9917" y="1147"/>
              <a:ext cx="0" cy="194"/>
            </a:xfrm>
            <a:prstGeom prst="line">
              <a:avLst/>
            </a:prstGeom>
            <a:noFill/>
            <a:ln w="9004">
              <a:solidFill>
                <a:srgbClr val="EFF0F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3" name="Line 450"/>
            <p:cNvSpPr>
              <a:spLocks noChangeShapeType="1"/>
            </p:cNvSpPr>
            <p:nvPr/>
          </p:nvSpPr>
          <p:spPr bwMode="auto">
            <a:xfrm>
              <a:off x="9917" y="2587"/>
              <a:ext cx="0" cy="40"/>
            </a:xfrm>
            <a:prstGeom prst="line">
              <a:avLst/>
            </a:prstGeom>
            <a:noFill/>
            <a:ln w="9004">
              <a:solidFill>
                <a:srgbClr val="EFF0F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4" name="Line 451"/>
            <p:cNvSpPr>
              <a:spLocks noChangeShapeType="1"/>
            </p:cNvSpPr>
            <p:nvPr/>
          </p:nvSpPr>
          <p:spPr bwMode="auto">
            <a:xfrm>
              <a:off x="9926" y="1147"/>
              <a:ext cx="0" cy="194"/>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5" name="Line 452"/>
            <p:cNvSpPr>
              <a:spLocks noChangeShapeType="1"/>
            </p:cNvSpPr>
            <p:nvPr/>
          </p:nvSpPr>
          <p:spPr bwMode="auto">
            <a:xfrm>
              <a:off x="9926" y="2587"/>
              <a:ext cx="0" cy="40"/>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6" name="Line 453"/>
            <p:cNvSpPr>
              <a:spLocks noChangeShapeType="1"/>
            </p:cNvSpPr>
            <p:nvPr/>
          </p:nvSpPr>
          <p:spPr bwMode="auto">
            <a:xfrm>
              <a:off x="9936" y="1147"/>
              <a:ext cx="0" cy="194"/>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7" name="Line 454"/>
            <p:cNvSpPr>
              <a:spLocks noChangeShapeType="1"/>
            </p:cNvSpPr>
            <p:nvPr/>
          </p:nvSpPr>
          <p:spPr bwMode="auto">
            <a:xfrm>
              <a:off x="9936" y="2587"/>
              <a:ext cx="0" cy="40"/>
            </a:xfrm>
            <a:prstGeom prst="line">
              <a:avLst/>
            </a:prstGeom>
            <a:noFill/>
            <a:ln w="9004">
              <a:solidFill>
                <a:srgbClr val="F0F1F1"/>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8" name="Line 455"/>
            <p:cNvSpPr>
              <a:spLocks noChangeShapeType="1"/>
            </p:cNvSpPr>
            <p:nvPr/>
          </p:nvSpPr>
          <p:spPr bwMode="auto">
            <a:xfrm>
              <a:off x="9945" y="1147"/>
              <a:ext cx="0" cy="194"/>
            </a:xfrm>
            <a:prstGeom prst="line">
              <a:avLst/>
            </a:prstGeom>
            <a:noFill/>
            <a:ln w="9004">
              <a:solidFill>
                <a:srgbClr val="F1F1F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59" name="Line 456"/>
            <p:cNvSpPr>
              <a:spLocks noChangeShapeType="1"/>
            </p:cNvSpPr>
            <p:nvPr/>
          </p:nvSpPr>
          <p:spPr bwMode="auto">
            <a:xfrm>
              <a:off x="9945" y="2587"/>
              <a:ext cx="0" cy="40"/>
            </a:xfrm>
            <a:prstGeom prst="line">
              <a:avLst/>
            </a:prstGeom>
            <a:noFill/>
            <a:ln w="9004">
              <a:solidFill>
                <a:srgbClr val="F1F1F2"/>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0" name="Line 457"/>
            <p:cNvSpPr>
              <a:spLocks noChangeShapeType="1"/>
            </p:cNvSpPr>
            <p:nvPr/>
          </p:nvSpPr>
          <p:spPr bwMode="auto">
            <a:xfrm>
              <a:off x="9955" y="1147"/>
              <a:ext cx="0" cy="194"/>
            </a:xfrm>
            <a:prstGeom prst="line">
              <a:avLst/>
            </a:prstGeom>
            <a:noFill/>
            <a:ln w="9004">
              <a:solidFill>
                <a:srgbClr val="F2F2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1" name="Line 458"/>
            <p:cNvSpPr>
              <a:spLocks noChangeShapeType="1"/>
            </p:cNvSpPr>
            <p:nvPr/>
          </p:nvSpPr>
          <p:spPr bwMode="auto">
            <a:xfrm>
              <a:off x="9955" y="2587"/>
              <a:ext cx="0" cy="40"/>
            </a:xfrm>
            <a:prstGeom prst="line">
              <a:avLst/>
            </a:prstGeom>
            <a:noFill/>
            <a:ln w="9004">
              <a:solidFill>
                <a:srgbClr val="F2F2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2" name="Line 459"/>
            <p:cNvSpPr>
              <a:spLocks noChangeShapeType="1"/>
            </p:cNvSpPr>
            <p:nvPr/>
          </p:nvSpPr>
          <p:spPr bwMode="auto">
            <a:xfrm>
              <a:off x="9964" y="1147"/>
              <a:ext cx="0" cy="194"/>
            </a:xfrm>
            <a:prstGeom prst="line">
              <a:avLst/>
            </a:prstGeom>
            <a:noFill/>
            <a:ln w="9004">
              <a:solidFill>
                <a:srgbClr val="F3F3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3" name="Line 460"/>
            <p:cNvSpPr>
              <a:spLocks noChangeShapeType="1"/>
            </p:cNvSpPr>
            <p:nvPr/>
          </p:nvSpPr>
          <p:spPr bwMode="auto">
            <a:xfrm>
              <a:off x="9964" y="2587"/>
              <a:ext cx="0" cy="40"/>
            </a:xfrm>
            <a:prstGeom prst="line">
              <a:avLst/>
            </a:prstGeom>
            <a:noFill/>
            <a:ln w="9004">
              <a:solidFill>
                <a:srgbClr val="F3F3F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4" name="Line 461"/>
            <p:cNvSpPr>
              <a:spLocks noChangeShapeType="1"/>
            </p:cNvSpPr>
            <p:nvPr/>
          </p:nvSpPr>
          <p:spPr bwMode="auto">
            <a:xfrm>
              <a:off x="9973" y="1147"/>
              <a:ext cx="0" cy="194"/>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5" name="Line 462"/>
            <p:cNvSpPr>
              <a:spLocks noChangeShapeType="1"/>
            </p:cNvSpPr>
            <p:nvPr/>
          </p:nvSpPr>
          <p:spPr bwMode="auto">
            <a:xfrm>
              <a:off x="9973" y="2587"/>
              <a:ext cx="0" cy="40"/>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6" name="Line 463"/>
            <p:cNvSpPr>
              <a:spLocks noChangeShapeType="1"/>
            </p:cNvSpPr>
            <p:nvPr/>
          </p:nvSpPr>
          <p:spPr bwMode="auto">
            <a:xfrm>
              <a:off x="9983" y="1147"/>
              <a:ext cx="0" cy="194"/>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7" name="Line 464"/>
            <p:cNvSpPr>
              <a:spLocks noChangeShapeType="1"/>
            </p:cNvSpPr>
            <p:nvPr/>
          </p:nvSpPr>
          <p:spPr bwMode="auto">
            <a:xfrm>
              <a:off x="9983" y="2587"/>
              <a:ext cx="0" cy="40"/>
            </a:xfrm>
            <a:prstGeom prst="line">
              <a:avLst/>
            </a:prstGeom>
            <a:noFill/>
            <a:ln w="9004">
              <a:solidFill>
                <a:srgbClr val="F3F4F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8" name="Line 465"/>
            <p:cNvSpPr>
              <a:spLocks noChangeShapeType="1"/>
            </p:cNvSpPr>
            <p:nvPr/>
          </p:nvSpPr>
          <p:spPr bwMode="auto">
            <a:xfrm>
              <a:off x="9992" y="1147"/>
              <a:ext cx="0" cy="194"/>
            </a:xfrm>
            <a:prstGeom prst="line">
              <a:avLst/>
            </a:prstGeom>
            <a:noFill/>
            <a:ln w="9004">
              <a:solidFill>
                <a:srgbClr val="F4F5F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69" name="Line 466"/>
            <p:cNvSpPr>
              <a:spLocks noChangeShapeType="1"/>
            </p:cNvSpPr>
            <p:nvPr/>
          </p:nvSpPr>
          <p:spPr bwMode="auto">
            <a:xfrm>
              <a:off x="9992" y="2587"/>
              <a:ext cx="0" cy="40"/>
            </a:xfrm>
            <a:prstGeom prst="line">
              <a:avLst/>
            </a:prstGeom>
            <a:noFill/>
            <a:ln w="9004">
              <a:solidFill>
                <a:srgbClr val="F4F5F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0" name="Line 467"/>
            <p:cNvSpPr>
              <a:spLocks noChangeShapeType="1"/>
            </p:cNvSpPr>
            <p:nvPr/>
          </p:nvSpPr>
          <p:spPr bwMode="auto">
            <a:xfrm>
              <a:off x="10002" y="1147"/>
              <a:ext cx="0" cy="194"/>
            </a:xfrm>
            <a:prstGeom prst="line">
              <a:avLst/>
            </a:prstGeom>
            <a:noFill/>
            <a:ln w="9004">
              <a:solidFill>
                <a:srgbClr val="F5F6F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1" name="Line 468"/>
            <p:cNvSpPr>
              <a:spLocks noChangeShapeType="1"/>
            </p:cNvSpPr>
            <p:nvPr/>
          </p:nvSpPr>
          <p:spPr bwMode="auto">
            <a:xfrm>
              <a:off x="10002" y="2587"/>
              <a:ext cx="0" cy="40"/>
            </a:xfrm>
            <a:prstGeom prst="line">
              <a:avLst/>
            </a:prstGeom>
            <a:noFill/>
            <a:ln w="9004">
              <a:solidFill>
                <a:srgbClr val="F5F6F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2" name="Line 469"/>
            <p:cNvSpPr>
              <a:spLocks noChangeShapeType="1"/>
            </p:cNvSpPr>
            <p:nvPr/>
          </p:nvSpPr>
          <p:spPr bwMode="auto">
            <a:xfrm>
              <a:off x="10011" y="1147"/>
              <a:ext cx="0" cy="194"/>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3" name="Line 470"/>
            <p:cNvSpPr>
              <a:spLocks noChangeShapeType="1"/>
            </p:cNvSpPr>
            <p:nvPr/>
          </p:nvSpPr>
          <p:spPr bwMode="auto">
            <a:xfrm>
              <a:off x="10011" y="2587"/>
              <a:ext cx="0" cy="40"/>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4" name="Line 471"/>
            <p:cNvSpPr>
              <a:spLocks noChangeShapeType="1"/>
            </p:cNvSpPr>
            <p:nvPr/>
          </p:nvSpPr>
          <p:spPr bwMode="auto">
            <a:xfrm>
              <a:off x="10021" y="1147"/>
              <a:ext cx="0" cy="194"/>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5" name="Line 472"/>
            <p:cNvSpPr>
              <a:spLocks noChangeShapeType="1"/>
            </p:cNvSpPr>
            <p:nvPr/>
          </p:nvSpPr>
          <p:spPr bwMode="auto">
            <a:xfrm>
              <a:off x="10021" y="2587"/>
              <a:ext cx="0" cy="40"/>
            </a:xfrm>
            <a:prstGeom prst="line">
              <a:avLst/>
            </a:prstGeom>
            <a:noFill/>
            <a:ln w="9004">
              <a:solidFill>
                <a:srgbClr val="F6F7F7"/>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6" name="Line 473"/>
            <p:cNvSpPr>
              <a:spLocks noChangeShapeType="1"/>
            </p:cNvSpPr>
            <p:nvPr/>
          </p:nvSpPr>
          <p:spPr bwMode="auto">
            <a:xfrm>
              <a:off x="10030" y="1147"/>
              <a:ext cx="0" cy="194"/>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7" name="Line 474"/>
            <p:cNvSpPr>
              <a:spLocks noChangeShapeType="1"/>
            </p:cNvSpPr>
            <p:nvPr/>
          </p:nvSpPr>
          <p:spPr bwMode="auto">
            <a:xfrm>
              <a:off x="10030" y="2587"/>
              <a:ext cx="0" cy="40"/>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8" name="Line 475"/>
            <p:cNvSpPr>
              <a:spLocks noChangeShapeType="1"/>
            </p:cNvSpPr>
            <p:nvPr/>
          </p:nvSpPr>
          <p:spPr bwMode="auto">
            <a:xfrm>
              <a:off x="10040" y="1147"/>
              <a:ext cx="0" cy="194"/>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79" name="Line 476"/>
            <p:cNvSpPr>
              <a:spLocks noChangeShapeType="1"/>
            </p:cNvSpPr>
            <p:nvPr/>
          </p:nvSpPr>
          <p:spPr bwMode="auto">
            <a:xfrm>
              <a:off x="10040" y="2587"/>
              <a:ext cx="0" cy="40"/>
            </a:xfrm>
            <a:prstGeom prst="line">
              <a:avLst/>
            </a:prstGeom>
            <a:noFill/>
            <a:ln w="9004">
              <a:solidFill>
                <a:srgbClr val="F7F7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0" name="Line 477"/>
            <p:cNvSpPr>
              <a:spLocks noChangeShapeType="1"/>
            </p:cNvSpPr>
            <p:nvPr/>
          </p:nvSpPr>
          <p:spPr bwMode="auto">
            <a:xfrm>
              <a:off x="10049" y="1147"/>
              <a:ext cx="0" cy="194"/>
            </a:xfrm>
            <a:prstGeom prst="line">
              <a:avLst/>
            </a:prstGeom>
            <a:noFill/>
            <a:ln w="9004">
              <a:solidFill>
                <a:srgbClr val="F8F8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1" name="Line 478"/>
            <p:cNvSpPr>
              <a:spLocks noChangeShapeType="1"/>
            </p:cNvSpPr>
            <p:nvPr/>
          </p:nvSpPr>
          <p:spPr bwMode="auto">
            <a:xfrm>
              <a:off x="10049" y="2587"/>
              <a:ext cx="0" cy="40"/>
            </a:xfrm>
            <a:prstGeom prst="line">
              <a:avLst/>
            </a:prstGeom>
            <a:noFill/>
            <a:ln w="9004">
              <a:solidFill>
                <a:srgbClr val="F8F8F8"/>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2" name="Line 479"/>
            <p:cNvSpPr>
              <a:spLocks noChangeShapeType="1"/>
            </p:cNvSpPr>
            <p:nvPr/>
          </p:nvSpPr>
          <p:spPr bwMode="auto">
            <a:xfrm>
              <a:off x="10058" y="1147"/>
              <a:ext cx="0" cy="194"/>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3" name="Line 480"/>
            <p:cNvSpPr>
              <a:spLocks noChangeShapeType="1"/>
            </p:cNvSpPr>
            <p:nvPr/>
          </p:nvSpPr>
          <p:spPr bwMode="auto">
            <a:xfrm>
              <a:off x="10058" y="2587"/>
              <a:ext cx="0" cy="40"/>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4" name="Line 481"/>
            <p:cNvSpPr>
              <a:spLocks noChangeShapeType="1"/>
            </p:cNvSpPr>
            <p:nvPr/>
          </p:nvSpPr>
          <p:spPr bwMode="auto">
            <a:xfrm>
              <a:off x="10068" y="1147"/>
              <a:ext cx="0" cy="194"/>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5" name="Line 482"/>
            <p:cNvSpPr>
              <a:spLocks noChangeShapeType="1"/>
            </p:cNvSpPr>
            <p:nvPr/>
          </p:nvSpPr>
          <p:spPr bwMode="auto">
            <a:xfrm>
              <a:off x="10068" y="2587"/>
              <a:ext cx="0" cy="40"/>
            </a:xfrm>
            <a:prstGeom prst="line">
              <a:avLst/>
            </a:prstGeom>
            <a:noFill/>
            <a:ln w="9004">
              <a:solidFill>
                <a:srgbClr val="F9F9F9"/>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6" name="Line 483"/>
            <p:cNvSpPr>
              <a:spLocks noChangeShapeType="1"/>
            </p:cNvSpPr>
            <p:nvPr/>
          </p:nvSpPr>
          <p:spPr bwMode="auto">
            <a:xfrm>
              <a:off x="10077" y="1147"/>
              <a:ext cx="0" cy="19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7" name="Line 484"/>
            <p:cNvSpPr>
              <a:spLocks noChangeShapeType="1"/>
            </p:cNvSpPr>
            <p:nvPr/>
          </p:nvSpPr>
          <p:spPr bwMode="auto">
            <a:xfrm>
              <a:off x="10077" y="2587"/>
              <a:ext cx="0" cy="40"/>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8" name="Line 485"/>
            <p:cNvSpPr>
              <a:spLocks noChangeShapeType="1"/>
            </p:cNvSpPr>
            <p:nvPr/>
          </p:nvSpPr>
          <p:spPr bwMode="auto">
            <a:xfrm>
              <a:off x="10087" y="1147"/>
              <a:ext cx="0" cy="19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89" name="Line 486"/>
            <p:cNvSpPr>
              <a:spLocks noChangeShapeType="1"/>
            </p:cNvSpPr>
            <p:nvPr/>
          </p:nvSpPr>
          <p:spPr bwMode="auto">
            <a:xfrm>
              <a:off x="10087" y="2587"/>
              <a:ext cx="0" cy="40"/>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0" name="Line 487"/>
            <p:cNvSpPr>
              <a:spLocks noChangeShapeType="1"/>
            </p:cNvSpPr>
            <p:nvPr/>
          </p:nvSpPr>
          <p:spPr bwMode="auto">
            <a:xfrm>
              <a:off x="10096" y="1147"/>
              <a:ext cx="0" cy="194"/>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1" name="Line 488"/>
            <p:cNvSpPr>
              <a:spLocks noChangeShapeType="1"/>
            </p:cNvSpPr>
            <p:nvPr/>
          </p:nvSpPr>
          <p:spPr bwMode="auto">
            <a:xfrm>
              <a:off x="10096" y="2587"/>
              <a:ext cx="0" cy="40"/>
            </a:xfrm>
            <a:prstGeom prst="line">
              <a:avLst/>
            </a:prstGeom>
            <a:noFill/>
            <a:ln w="9004">
              <a:solidFill>
                <a:srgbClr val="FAFAF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2" name="Line 489"/>
            <p:cNvSpPr>
              <a:spLocks noChangeShapeType="1"/>
            </p:cNvSpPr>
            <p:nvPr/>
          </p:nvSpPr>
          <p:spPr bwMode="auto">
            <a:xfrm>
              <a:off x="10106" y="1147"/>
              <a:ext cx="0" cy="194"/>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3" name="Line 490"/>
            <p:cNvSpPr>
              <a:spLocks noChangeShapeType="1"/>
            </p:cNvSpPr>
            <p:nvPr/>
          </p:nvSpPr>
          <p:spPr bwMode="auto">
            <a:xfrm>
              <a:off x="10106" y="2587"/>
              <a:ext cx="0" cy="40"/>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4" name="Line 491"/>
            <p:cNvSpPr>
              <a:spLocks noChangeShapeType="1"/>
            </p:cNvSpPr>
            <p:nvPr/>
          </p:nvSpPr>
          <p:spPr bwMode="auto">
            <a:xfrm>
              <a:off x="10115" y="1147"/>
              <a:ext cx="0" cy="194"/>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5" name="Line 492"/>
            <p:cNvSpPr>
              <a:spLocks noChangeShapeType="1"/>
            </p:cNvSpPr>
            <p:nvPr/>
          </p:nvSpPr>
          <p:spPr bwMode="auto">
            <a:xfrm>
              <a:off x="10115" y="2587"/>
              <a:ext cx="0" cy="40"/>
            </a:xfrm>
            <a:prstGeom prst="line">
              <a:avLst/>
            </a:prstGeom>
            <a:noFill/>
            <a:ln w="9004">
              <a:solidFill>
                <a:srgbClr val="FCFCF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6" name="Line 493"/>
            <p:cNvSpPr>
              <a:spLocks noChangeShapeType="1"/>
            </p:cNvSpPr>
            <p:nvPr/>
          </p:nvSpPr>
          <p:spPr bwMode="auto">
            <a:xfrm>
              <a:off x="10125" y="1147"/>
              <a:ext cx="0" cy="19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7" name="Line 494"/>
            <p:cNvSpPr>
              <a:spLocks noChangeShapeType="1"/>
            </p:cNvSpPr>
            <p:nvPr/>
          </p:nvSpPr>
          <p:spPr bwMode="auto">
            <a:xfrm>
              <a:off x="10125" y="2587"/>
              <a:ext cx="0" cy="40"/>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8" name="Line 495"/>
            <p:cNvSpPr>
              <a:spLocks noChangeShapeType="1"/>
            </p:cNvSpPr>
            <p:nvPr/>
          </p:nvSpPr>
          <p:spPr bwMode="auto">
            <a:xfrm>
              <a:off x="10134" y="1147"/>
              <a:ext cx="0" cy="19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99" name="Line 496"/>
            <p:cNvSpPr>
              <a:spLocks noChangeShapeType="1"/>
            </p:cNvSpPr>
            <p:nvPr/>
          </p:nvSpPr>
          <p:spPr bwMode="auto">
            <a:xfrm>
              <a:off x="10134" y="2587"/>
              <a:ext cx="0" cy="40"/>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0" name="Line 497"/>
            <p:cNvSpPr>
              <a:spLocks noChangeShapeType="1"/>
            </p:cNvSpPr>
            <p:nvPr/>
          </p:nvSpPr>
          <p:spPr bwMode="auto">
            <a:xfrm>
              <a:off x="10144" y="1147"/>
              <a:ext cx="0" cy="19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1" name="Line 498"/>
            <p:cNvSpPr>
              <a:spLocks noChangeShapeType="1"/>
            </p:cNvSpPr>
            <p:nvPr/>
          </p:nvSpPr>
          <p:spPr bwMode="auto">
            <a:xfrm>
              <a:off x="10144" y="2587"/>
              <a:ext cx="0" cy="40"/>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2" name="Line 499"/>
            <p:cNvSpPr>
              <a:spLocks noChangeShapeType="1"/>
            </p:cNvSpPr>
            <p:nvPr/>
          </p:nvSpPr>
          <p:spPr bwMode="auto">
            <a:xfrm>
              <a:off x="10153" y="1147"/>
              <a:ext cx="0" cy="194"/>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3" name="Line 500"/>
            <p:cNvSpPr>
              <a:spLocks noChangeShapeType="1"/>
            </p:cNvSpPr>
            <p:nvPr/>
          </p:nvSpPr>
          <p:spPr bwMode="auto">
            <a:xfrm>
              <a:off x="10153" y="2587"/>
              <a:ext cx="0" cy="40"/>
            </a:xfrm>
            <a:prstGeom prst="line">
              <a:avLst/>
            </a:prstGeom>
            <a:noFill/>
            <a:ln w="9004">
              <a:solidFill>
                <a:srgbClr val="FDFDFD"/>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4" name="Line 501"/>
            <p:cNvSpPr>
              <a:spLocks noChangeShapeType="1"/>
            </p:cNvSpPr>
            <p:nvPr/>
          </p:nvSpPr>
          <p:spPr bwMode="auto">
            <a:xfrm>
              <a:off x="10162" y="1147"/>
              <a:ext cx="0" cy="194"/>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5" name="Line 502"/>
            <p:cNvSpPr>
              <a:spLocks noChangeShapeType="1"/>
            </p:cNvSpPr>
            <p:nvPr/>
          </p:nvSpPr>
          <p:spPr bwMode="auto">
            <a:xfrm>
              <a:off x="10162" y="2587"/>
              <a:ext cx="0" cy="4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6" name="Line 503"/>
            <p:cNvSpPr>
              <a:spLocks noChangeShapeType="1"/>
            </p:cNvSpPr>
            <p:nvPr/>
          </p:nvSpPr>
          <p:spPr bwMode="auto">
            <a:xfrm>
              <a:off x="10172" y="1147"/>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7" name="Line 504"/>
            <p:cNvSpPr>
              <a:spLocks noChangeShapeType="1"/>
            </p:cNvSpPr>
            <p:nvPr/>
          </p:nvSpPr>
          <p:spPr bwMode="auto">
            <a:xfrm>
              <a:off x="10181" y="1147"/>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8" name="Line 505"/>
            <p:cNvSpPr>
              <a:spLocks noChangeShapeType="1"/>
            </p:cNvSpPr>
            <p:nvPr/>
          </p:nvSpPr>
          <p:spPr bwMode="auto">
            <a:xfrm>
              <a:off x="10191" y="1147"/>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09" name="Line 506"/>
            <p:cNvSpPr>
              <a:spLocks noChangeShapeType="1"/>
            </p:cNvSpPr>
            <p:nvPr/>
          </p:nvSpPr>
          <p:spPr bwMode="auto">
            <a:xfrm>
              <a:off x="10200" y="1147"/>
              <a:ext cx="0" cy="1480"/>
            </a:xfrm>
            <a:prstGeom prst="line">
              <a:avLst/>
            </a:prstGeom>
            <a:noFill/>
            <a:ln w="9004">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0" name="Line 507"/>
            <p:cNvSpPr>
              <a:spLocks noChangeShapeType="1"/>
            </p:cNvSpPr>
            <p:nvPr/>
          </p:nvSpPr>
          <p:spPr bwMode="auto">
            <a:xfrm>
              <a:off x="10212" y="1147"/>
              <a:ext cx="0" cy="1480"/>
            </a:xfrm>
            <a:prstGeom prst="line">
              <a:avLst/>
            </a:prstGeom>
            <a:noFill/>
            <a:ln w="12002">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1" name="Rectangle 508"/>
            <p:cNvSpPr>
              <a:spLocks noChangeArrowheads="1"/>
            </p:cNvSpPr>
            <p:nvPr/>
          </p:nvSpPr>
          <p:spPr bwMode="auto">
            <a:xfrm>
              <a:off x="9011" y="1147"/>
              <a:ext cx="1210" cy="1481"/>
            </a:xfrm>
            <a:prstGeom prst="rect">
              <a:avLst/>
            </a:prstGeom>
            <a:noFill/>
            <a:ln w="14694">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2" name="Rectangle 509"/>
            <p:cNvSpPr>
              <a:spLocks noChangeArrowheads="1"/>
            </p:cNvSpPr>
            <p:nvPr/>
          </p:nvSpPr>
          <p:spPr bwMode="auto">
            <a:xfrm>
              <a:off x="9055" y="1340"/>
              <a:ext cx="1122" cy="740"/>
            </a:xfrm>
            <a:prstGeom prst="rect">
              <a:avLst/>
            </a:prstGeom>
            <a:noFill/>
            <a:ln w="7341">
              <a:solidFill>
                <a:srgbClr val="231F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3" name="Rectangle 510"/>
            <p:cNvSpPr>
              <a:spLocks noChangeArrowheads="1"/>
            </p:cNvSpPr>
            <p:nvPr/>
          </p:nvSpPr>
          <p:spPr bwMode="auto">
            <a:xfrm>
              <a:off x="9055" y="1340"/>
              <a:ext cx="1122" cy="1247"/>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14" name="AutoShape 511"/>
            <p:cNvSpPr>
              <a:spLocks/>
            </p:cNvSpPr>
            <p:nvPr/>
          </p:nvSpPr>
          <p:spPr bwMode="auto">
            <a:xfrm>
              <a:off x="8877" y="1147"/>
              <a:ext cx="1513" cy="1618"/>
            </a:xfrm>
            <a:custGeom>
              <a:avLst/>
              <a:gdLst>
                <a:gd name="T0" fmla="+- 0 9056 8877"/>
                <a:gd name="T1" fmla="*/ T0 w 1513"/>
                <a:gd name="T2" fmla="+- 0 1341 1147"/>
                <a:gd name="T3" fmla="*/ 1341 h 1618"/>
                <a:gd name="T4" fmla="+- 0 10178 8877"/>
                <a:gd name="T5" fmla="*/ T4 w 1513"/>
                <a:gd name="T6" fmla="+- 0 1341 1147"/>
                <a:gd name="T7" fmla="*/ 1341 h 1618"/>
                <a:gd name="T8" fmla="+- 0 10178 8877"/>
                <a:gd name="T9" fmla="*/ T8 w 1513"/>
                <a:gd name="T10" fmla="+- 0 2587 1147"/>
                <a:gd name="T11" fmla="*/ 2587 h 1618"/>
                <a:gd name="T12" fmla="+- 0 9056 8877"/>
                <a:gd name="T13" fmla="*/ T12 w 1513"/>
                <a:gd name="T14" fmla="+- 0 2587 1147"/>
                <a:gd name="T15" fmla="*/ 2587 h 1618"/>
                <a:gd name="T16" fmla="+- 0 9056 8877"/>
                <a:gd name="T17" fmla="*/ T16 w 1513"/>
                <a:gd name="T18" fmla="+- 0 1341 1147"/>
                <a:gd name="T19" fmla="*/ 1341 h 1618"/>
                <a:gd name="T20" fmla="+- 0 10390 8877"/>
                <a:gd name="T21" fmla="*/ T20 w 1513"/>
                <a:gd name="T22" fmla="+- 0 1147 1147"/>
                <a:gd name="T23" fmla="*/ 1147 h 1618"/>
                <a:gd name="T24" fmla="+- 0 10390 8877"/>
                <a:gd name="T25" fmla="*/ T24 w 1513"/>
                <a:gd name="T26" fmla="+- 0 2630 1147"/>
                <a:gd name="T27" fmla="*/ 2630 h 1618"/>
                <a:gd name="T28" fmla="+- 0 10379 8877"/>
                <a:gd name="T29" fmla="*/ T28 w 1513"/>
                <a:gd name="T30" fmla="+- 0 2682 1147"/>
                <a:gd name="T31" fmla="*/ 2682 h 1618"/>
                <a:gd name="T32" fmla="+- 0 10350 8877"/>
                <a:gd name="T33" fmla="*/ T32 w 1513"/>
                <a:gd name="T34" fmla="+- 0 2725 1147"/>
                <a:gd name="T35" fmla="*/ 2725 h 1618"/>
                <a:gd name="T36" fmla="+- 0 10307 8877"/>
                <a:gd name="T37" fmla="*/ T36 w 1513"/>
                <a:gd name="T38" fmla="+- 0 2754 1147"/>
                <a:gd name="T39" fmla="*/ 2754 h 1618"/>
                <a:gd name="T40" fmla="+- 0 10255 8877"/>
                <a:gd name="T41" fmla="*/ T40 w 1513"/>
                <a:gd name="T42" fmla="+- 0 2764 1147"/>
                <a:gd name="T43" fmla="*/ 2764 h 1618"/>
                <a:gd name="T44" fmla="+- 0 9012 8877"/>
                <a:gd name="T45" fmla="*/ T44 w 1513"/>
                <a:gd name="T46" fmla="+- 0 2764 1147"/>
                <a:gd name="T47" fmla="*/ 2764 h 1618"/>
                <a:gd name="T48" fmla="+- 0 8959 8877"/>
                <a:gd name="T49" fmla="*/ T48 w 1513"/>
                <a:gd name="T50" fmla="+- 0 2754 1147"/>
                <a:gd name="T51" fmla="*/ 2754 h 1618"/>
                <a:gd name="T52" fmla="+- 0 8917 8877"/>
                <a:gd name="T53" fmla="*/ T52 w 1513"/>
                <a:gd name="T54" fmla="+- 0 2725 1147"/>
                <a:gd name="T55" fmla="*/ 2725 h 1618"/>
                <a:gd name="T56" fmla="+- 0 8888 8877"/>
                <a:gd name="T57" fmla="*/ T56 w 1513"/>
                <a:gd name="T58" fmla="+- 0 2682 1147"/>
                <a:gd name="T59" fmla="*/ 2682 h 1618"/>
                <a:gd name="T60" fmla="+- 0 8877 8877"/>
                <a:gd name="T61" fmla="*/ T60 w 1513"/>
                <a:gd name="T62" fmla="+- 0 2630 1147"/>
                <a:gd name="T63" fmla="*/ 2630 h 1618"/>
                <a:gd name="T64" fmla="+- 0 8877 8877"/>
                <a:gd name="T65" fmla="*/ T64 w 1513"/>
                <a:gd name="T66" fmla="+- 0 1147 1147"/>
                <a:gd name="T67" fmla="*/ 1147 h 16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513" h="1618">
                  <a:moveTo>
                    <a:pt x="179" y="194"/>
                  </a:moveTo>
                  <a:lnTo>
                    <a:pt x="1301" y="194"/>
                  </a:lnTo>
                  <a:lnTo>
                    <a:pt x="1301" y="1440"/>
                  </a:lnTo>
                  <a:lnTo>
                    <a:pt x="179" y="1440"/>
                  </a:lnTo>
                  <a:lnTo>
                    <a:pt x="179" y="194"/>
                  </a:lnTo>
                  <a:close/>
                  <a:moveTo>
                    <a:pt x="1513" y="0"/>
                  </a:moveTo>
                  <a:lnTo>
                    <a:pt x="1513" y="1483"/>
                  </a:lnTo>
                  <a:lnTo>
                    <a:pt x="1502" y="1535"/>
                  </a:lnTo>
                  <a:lnTo>
                    <a:pt x="1473" y="1578"/>
                  </a:lnTo>
                  <a:lnTo>
                    <a:pt x="1430" y="1607"/>
                  </a:lnTo>
                  <a:lnTo>
                    <a:pt x="1378" y="1617"/>
                  </a:lnTo>
                  <a:lnTo>
                    <a:pt x="135" y="1617"/>
                  </a:lnTo>
                  <a:lnTo>
                    <a:pt x="82" y="1607"/>
                  </a:lnTo>
                  <a:lnTo>
                    <a:pt x="40" y="1578"/>
                  </a:lnTo>
                  <a:lnTo>
                    <a:pt x="11" y="1535"/>
                  </a:lnTo>
                  <a:lnTo>
                    <a:pt x="0" y="1483"/>
                  </a:lnTo>
                  <a:lnTo>
                    <a:pt x="0" y="0"/>
                  </a:lnTo>
                </a:path>
              </a:pathLst>
            </a:custGeom>
            <a:noFill/>
            <a:ln w="14694">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5" name="AutoShape 512"/>
            <p:cNvSpPr>
              <a:spLocks/>
            </p:cNvSpPr>
            <p:nvPr/>
          </p:nvSpPr>
          <p:spPr bwMode="auto">
            <a:xfrm>
              <a:off x="9265" y="1854"/>
              <a:ext cx="778" cy="190"/>
            </a:xfrm>
            <a:custGeom>
              <a:avLst/>
              <a:gdLst>
                <a:gd name="T0" fmla="+- 0 9346 9265"/>
                <a:gd name="T1" fmla="*/ T0 w 778"/>
                <a:gd name="T2" fmla="+- 0 1858 1854"/>
                <a:gd name="T3" fmla="*/ 1858 h 190"/>
                <a:gd name="T4" fmla="+- 0 9353 9265"/>
                <a:gd name="T5" fmla="*/ T4 w 778"/>
                <a:gd name="T6" fmla="+- 0 1866 1854"/>
                <a:gd name="T7" fmla="*/ 1866 h 190"/>
                <a:gd name="T8" fmla="+- 0 9298 9265"/>
                <a:gd name="T9" fmla="*/ T8 w 778"/>
                <a:gd name="T10" fmla="+- 0 1877 1854"/>
                <a:gd name="T11" fmla="*/ 1877 h 190"/>
                <a:gd name="T12" fmla="+- 0 9303 9265"/>
                <a:gd name="T13" fmla="*/ T12 w 778"/>
                <a:gd name="T14" fmla="+- 0 1861 1854"/>
                <a:gd name="T15" fmla="*/ 1861 h 190"/>
                <a:gd name="T16" fmla="+- 0 9266 9265"/>
                <a:gd name="T17" fmla="*/ T16 w 778"/>
                <a:gd name="T18" fmla="+- 0 1854 1854"/>
                <a:gd name="T19" fmla="*/ 1854 h 190"/>
                <a:gd name="T20" fmla="+- 0 9282 9265"/>
                <a:gd name="T21" fmla="*/ T20 w 778"/>
                <a:gd name="T22" fmla="+- 0 1865 1854"/>
                <a:gd name="T23" fmla="*/ 1865 h 190"/>
                <a:gd name="T24" fmla="+- 0 9298 9265"/>
                <a:gd name="T25" fmla="*/ T24 w 778"/>
                <a:gd name="T26" fmla="+- 0 1954 1854"/>
                <a:gd name="T27" fmla="*/ 1954 h 190"/>
                <a:gd name="T28" fmla="+- 0 9371 9265"/>
                <a:gd name="T29" fmla="*/ T28 w 778"/>
                <a:gd name="T30" fmla="+- 0 1861 1854"/>
                <a:gd name="T31" fmla="*/ 1861 h 190"/>
                <a:gd name="T32" fmla="+- 0 9379 9265"/>
                <a:gd name="T33" fmla="*/ T32 w 778"/>
                <a:gd name="T34" fmla="+- 0 1858 1854"/>
                <a:gd name="T35" fmla="*/ 1858 h 190"/>
                <a:gd name="T36" fmla="+- 0 9407 9265"/>
                <a:gd name="T37" fmla="*/ T36 w 778"/>
                <a:gd name="T38" fmla="+- 0 1959 1854"/>
                <a:gd name="T39" fmla="*/ 1959 h 190"/>
                <a:gd name="T40" fmla="+- 0 9396 9265"/>
                <a:gd name="T41" fmla="*/ T40 w 778"/>
                <a:gd name="T42" fmla="+- 0 1955 1854"/>
                <a:gd name="T43" fmla="*/ 1955 h 190"/>
                <a:gd name="T44" fmla="+- 0 9382 9265"/>
                <a:gd name="T45" fmla="*/ T44 w 778"/>
                <a:gd name="T46" fmla="+- 0 1966 1854"/>
                <a:gd name="T47" fmla="*/ 1966 h 190"/>
                <a:gd name="T48" fmla="+- 0 9377 9265"/>
                <a:gd name="T49" fmla="*/ T48 w 778"/>
                <a:gd name="T50" fmla="+- 0 1976 1854"/>
                <a:gd name="T51" fmla="*/ 1976 h 190"/>
                <a:gd name="T52" fmla="+- 0 9369 9265"/>
                <a:gd name="T53" fmla="*/ T52 w 778"/>
                <a:gd name="T54" fmla="+- 0 1981 1854"/>
                <a:gd name="T55" fmla="*/ 1981 h 190"/>
                <a:gd name="T56" fmla="+- 0 9363 9265"/>
                <a:gd name="T57" fmla="*/ T56 w 778"/>
                <a:gd name="T58" fmla="+- 0 2028 1854"/>
                <a:gd name="T59" fmla="*/ 2028 h 190"/>
                <a:gd name="T60" fmla="+- 0 9353 9265"/>
                <a:gd name="T61" fmla="*/ T60 w 778"/>
                <a:gd name="T62" fmla="+- 0 2042 1854"/>
                <a:gd name="T63" fmla="*/ 2042 h 190"/>
                <a:gd name="T64" fmla="+- 0 9349 9265"/>
                <a:gd name="T65" fmla="*/ T64 w 778"/>
                <a:gd name="T66" fmla="+- 0 2042 1854"/>
                <a:gd name="T67" fmla="*/ 2042 h 190"/>
                <a:gd name="T68" fmla="+- 0 9351 9265"/>
                <a:gd name="T69" fmla="*/ T68 w 778"/>
                <a:gd name="T70" fmla="+- 0 2038 1854"/>
                <a:gd name="T71" fmla="*/ 2038 h 190"/>
                <a:gd name="T72" fmla="+- 0 9347 9265"/>
                <a:gd name="T73" fmla="*/ T72 w 778"/>
                <a:gd name="T74" fmla="+- 0 2036 1854"/>
                <a:gd name="T75" fmla="*/ 2036 h 190"/>
                <a:gd name="T76" fmla="+- 0 9344 9265"/>
                <a:gd name="T77" fmla="*/ T76 w 778"/>
                <a:gd name="T78" fmla="+- 0 2041 1854"/>
                <a:gd name="T79" fmla="*/ 2041 h 190"/>
                <a:gd name="T80" fmla="+- 0 9348 9265"/>
                <a:gd name="T81" fmla="*/ T80 w 778"/>
                <a:gd name="T82" fmla="+- 0 2044 1854"/>
                <a:gd name="T83" fmla="*/ 2044 h 190"/>
                <a:gd name="T84" fmla="+- 0 9363 9265"/>
                <a:gd name="T85" fmla="*/ T84 w 778"/>
                <a:gd name="T86" fmla="+- 0 2038 1854"/>
                <a:gd name="T87" fmla="*/ 2038 h 190"/>
                <a:gd name="T88" fmla="+- 0 9389 9265"/>
                <a:gd name="T89" fmla="*/ T88 w 778"/>
                <a:gd name="T90" fmla="+- 0 1984 1854"/>
                <a:gd name="T91" fmla="*/ 1984 h 190"/>
                <a:gd name="T92" fmla="+- 0 9389 9265"/>
                <a:gd name="T93" fmla="*/ T92 w 778"/>
                <a:gd name="T94" fmla="+- 0 1963 1854"/>
                <a:gd name="T95" fmla="*/ 1963 h 190"/>
                <a:gd name="T96" fmla="+- 0 9400 9265"/>
                <a:gd name="T97" fmla="*/ T96 w 778"/>
                <a:gd name="T98" fmla="+- 0 1957 1854"/>
                <a:gd name="T99" fmla="*/ 1957 h 190"/>
                <a:gd name="T100" fmla="+- 0 9400 9265"/>
                <a:gd name="T101" fmla="*/ T100 w 778"/>
                <a:gd name="T102" fmla="+- 0 1963 1854"/>
                <a:gd name="T103" fmla="*/ 1963 h 190"/>
                <a:gd name="T104" fmla="+- 0 9405 9265"/>
                <a:gd name="T105" fmla="*/ T104 w 778"/>
                <a:gd name="T106" fmla="+- 0 1965 1854"/>
                <a:gd name="T107" fmla="*/ 1965 h 190"/>
                <a:gd name="T108" fmla="+- 0 9391 9265"/>
                <a:gd name="T109" fmla="*/ T108 w 778"/>
                <a:gd name="T110" fmla="+- 0 1939 1854"/>
                <a:gd name="T111" fmla="*/ 1939 h 190"/>
                <a:gd name="T112" fmla="+- 0 9391 9265"/>
                <a:gd name="T113" fmla="*/ T112 w 778"/>
                <a:gd name="T114" fmla="+- 0 1907 1854"/>
                <a:gd name="T115" fmla="*/ 1907 h 190"/>
                <a:gd name="T116" fmla="+- 0 9621 9265"/>
                <a:gd name="T117" fmla="*/ T116 w 778"/>
                <a:gd name="T118" fmla="+- 0 1858 1854"/>
                <a:gd name="T119" fmla="*/ 1858 h 190"/>
                <a:gd name="T120" fmla="+- 0 9631 9265"/>
                <a:gd name="T121" fmla="*/ T120 w 778"/>
                <a:gd name="T122" fmla="+- 0 1861 1854"/>
                <a:gd name="T123" fmla="*/ 1861 h 190"/>
                <a:gd name="T124" fmla="+- 0 9625 9265"/>
                <a:gd name="T125" fmla="*/ T124 w 778"/>
                <a:gd name="T126" fmla="+- 0 1878 1854"/>
                <a:gd name="T127" fmla="*/ 1878 h 190"/>
                <a:gd name="T128" fmla="+- 0 9579 9265"/>
                <a:gd name="T129" fmla="*/ T128 w 778"/>
                <a:gd name="T130" fmla="+- 0 1865 1854"/>
                <a:gd name="T131" fmla="*/ 1865 h 190"/>
                <a:gd name="T132" fmla="+- 0 9595 9265"/>
                <a:gd name="T133" fmla="*/ T132 w 778"/>
                <a:gd name="T134" fmla="+- 0 1858 1854"/>
                <a:gd name="T135" fmla="*/ 1858 h 190"/>
                <a:gd name="T136" fmla="+- 0 9556 9265"/>
                <a:gd name="T137" fmla="*/ T136 w 778"/>
                <a:gd name="T138" fmla="+- 0 1859 1854"/>
                <a:gd name="T139" fmla="*/ 1859 h 190"/>
                <a:gd name="T140" fmla="+- 0 9549 9265"/>
                <a:gd name="T141" fmla="*/ T140 w 778"/>
                <a:gd name="T142" fmla="+- 0 1987 1854"/>
                <a:gd name="T143" fmla="*/ 1987 h 190"/>
                <a:gd name="T144" fmla="+- 0 9639 9265"/>
                <a:gd name="T145" fmla="*/ T144 w 778"/>
                <a:gd name="T146" fmla="+- 0 1870 1854"/>
                <a:gd name="T147" fmla="*/ 1870 h 190"/>
                <a:gd name="T148" fmla="+- 0 9655 9265"/>
                <a:gd name="T149" fmla="*/ T148 w 778"/>
                <a:gd name="T150" fmla="+- 0 1859 1854"/>
                <a:gd name="T151" fmla="*/ 1859 h 190"/>
                <a:gd name="T152" fmla="+- 0 9661 9265"/>
                <a:gd name="T153" fmla="*/ T152 w 778"/>
                <a:gd name="T154" fmla="+- 0 1854 1854"/>
                <a:gd name="T155" fmla="*/ 1854 h 190"/>
                <a:gd name="T156" fmla="+- 0 9649 9265"/>
                <a:gd name="T157" fmla="*/ T156 w 778"/>
                <a:gd name="T158" fmla="+- 0 1984 1854"/>
                <a:gd name="T159" fmla="*/ 1984 h 190"/>
                <a:gd name="T160" fmla="+- 0 9653 9265"/>
                <a:gd name="T161" fmla="*/ T160 w 778"/>
                <a:gd name="T162" fmla="+- 0 1987 1854"/>
                <a:gd name="T163" fmla="*/ 1987 h 190"/>
                <a:gd name="T164" fmla="+- 0 9644 9265"/>
                <a:gd name="T165" fmla="*/ T164 w 778"/>
                <a:gd name="T166" fmla="+- 0 2021 1854"/>
                <a:gd name="T167" fmla="*/ 2021 h 190"/>
                <a:gd name="T168" fmla="+- 0 9652 9265"/>
                <a:gd name="T169" fmla="*/ T168 w 778"/>
                <a:gd name="T170" fmla="+- 0 2023 1854"/>
                <a:gd name="T171" fmla="*/ 2023 h 190"/>
                <a:gd name="T172" fmla="+- 0 9660 9265"/>
                <a:gd name="T173" fmla="*/ T172 w 778"/>
                <a:gd name="T174" fmla="+- 0 2012 1854"/>
                <a:gd name="T175" fmla="*/ 2012 h 190"/>
                <a:gd name="T176" fmla="+- 0 9653 9265"/>
                <a:gd name="T177" fmla="*/ T176 w 778"/>
                <a:gd name="T178" fmla="+- 0 2019 1854"/>
                <a:gd name="T179" fmla="*/ 2019 h 190"/>
                <a:gd name="T180" fmla="+- 0 9652 9265"/>
                <a:gd name="T181" fmla="*/ T180 w 778"/>
                <a:gd name="T182" fmla="+- 0 2014 1854"/>
                <a:gd name="T183" fmla="*/ 2014 h 190"/>
                <a:gd name="T184" fmla="+- 0 9664 9265"/>
                <a:gd name="T185" fmla="*/ T184 w 778"/>
                <a:gd name="T186" fmla="+- 0 1961 1854"/>
                <a:gd name="T187" fmla="*/ 1961 h 190"/>
                <a:gd name="T188" fmla="+- 0 9656 9265"/>
                <a:gd name="T189" fmla="*/ T188 w 778"/>
                <a:gd name="T190" fmla="+- 0 1964 1854"/>
                <a:gd name="T191" fmla="*/ 1964 h 190"/>
                <a:gd name="T192" fmla="+- 0 9660 9265"/>
                <a:gd name="T193" fmla="*/ T192 w 778"/>
                <a:gd name="T194" fmla="+- 0 1970 1854"/>
                <a:gd name="T195" fmla="*/ 1970 h 190"/>
                <a:gd name="T196" fmla="+- 0 9666 9265"/>
                <a:gd name="T197" fmla="*/ T196 w 778"/>
                <a:gd name="T198" fmla="+- 0 1964 1854"/>
                <a:gd name="T199" fmla="*/ 1964 h 190"/>
                <a:gd name="T200" fmla="+- 0 10026 9265"/>
                <a:gd name="T201" fmla="*/ T200 w 778"/>
                <a:gd name="T202" fmla="+- 0 1984 1854"/>
                <a:gd name="T203" fmla="*/ 1984 h 190"/>
                <a:gd name="T204" fmla="+- 0 10029 9265"/>
                <a:gd name="T205" fmla="*/ T204 w 778"/>
                <a:gd name="T206" fmla="+- 0 1987 1854"/>
                <a:gd name="T207" fmla="*/ 1987 h 190"/>
                <a:gd name="T208" fmla="+- 0 10020 9265"/>
                <a:gd name="T209" fmla="*/ T208 w 778"/>
                <a:gd name="T210" fmla="+- 0 2021 1854"/>
                <a:gd name="T211" fmla="*/ 2021 h 190"/>
                <a:gd name="T212" fmla="+- 0 10029 9265"/>
                <a:gd name="T213" fmla="*/ T212 w 778"/>
                <a:gd name="T214" fmla="+- 0 2023 1854"/>
                <a:gd name="T215" fmla="*/ 2023 h 190"/>
                <a:gd name="T216" fmla="+- 0 10037 9265"/>
                <a:gd name="T217" fmla="*/ T216 w 778"/>
                <a:gd name="T218" fmla="+- 0 2012 1854"/>
                <a:gd name="T219" fmla="*/ 2012 h 190"/>
                <a:gd name="T220" fmla="+- 0 10030 9265"/>
                <a:gd name="T221" fmla="*/ T220 w 778"/>
                <a:gd name="T222" fmla="+- 0 2019 1854"/>
                <a:gd name="T223" fmla="*/ 2019 h 190"/>
                <a:gd name="T224" fmla="+- 0 10029 9265"/>
                <a:gd name="T225" fmla="*/ T224 w 778"/>
                <a:gd name="T226" fmla="+- 0 2014 1854"/>
                <a:gd name="T227" fmla="*/ 2014 h 190"/>
                <a:gd name="T228" fmla="+- 0 10041 9265"/>
                <a:gd name="T229" fmla="*/ T228 w 778"/>
                <a:gd name="T230" fmla="+- 0 1961 1854"/>
                <a:gd name="T231" fmla="*/ 1961 h 190"/>
                <a:gd name="T232" fmla="+- 0 10033 9265"/>
                <a:gd name="T233" fmla="*/ T232 w 778"/>
                <a:gd name="T234" fmla="+- 0 1964 1854"/>
                <a:gd name="T235" fmla="*/ 1964 h 190"/>
                <a:gd name="T236" fmla="+- 0 10037 9265"/>
                <a:gd name="T237" fmla="*/ T236 w 778"/>
                <a:gd name="T238" fmla="+- 0 1970 1854"/>
                <a:gd name="T239" fmla="*/ 1970 h 190"/>
                <a:gd name="T240" fmla="+- 0 10043 9265"/>
                <a:gd name="T241" fmla="*/ T240 w 778"/>
                <a:gd name="T242" fmla="+- 0 1964 1854"/>
                <a:gd name="T243" fmla="*/ 1964 h 1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778" h="190">
                  <a:moveTo>
                    <a:pt x="117" y="0"/>
                  </a:moveTo>
                  <a:lnTo>
                    <a:pt x="78" y="0"/>
                  </a:lnTo>
                  <a:lnTo>
                    <a:pt x="77" y="4"/>
                  </a:lnTo>
                  <a:lnTo>
                    <a:pt x="79" y="4"/>
                  </a:lnTo>
                  <a:lnTo>
                    <a:pt x="81" y="4"/>
                  </a:lnTo>
                  <a:lnTo>
                    <a:pt x="84" y="5"/>
                  </a:lnTo>
                  <a:lnTo>
                    <a:pt x="85" y="5"/>
                  </a:lnTo>
                  <a:lnTo>
                    <a:pt x="87" y="7"/>
                  </a:lnTo>
                  <a:lnTo>
                    <a:pt x="87" y="8"/>
                  </a:lnTo>
                  <a:lnTo>
                    <a:pt x="88" y="12"/>
                  </a:lnTo>
                  <a:lnTo>
                    <a:pt x="87" y="14"/>
                  </a:lnTo>
                  <a:lnTo>
                    <a:pt x="85" y="19"/>
                  </a:lnTo>
                  <a:lnTo>
                    <a:pt x="81" y="24"/>
                  </a:lnTo>
                  <a:lnTo>
                    <a:pt x="25" y="100"/>
                  </a:lnTo>
                  <a:lnTo>
                    <a:pt x="33" y="23"/>
                  </a:lnTo>
                  <a:lnTo>
                    <a:pt x="34" y="16"/>
                  </a:lnTo>
                  <a:lnTo>
                    <a:pt x="34" y="12"/>
                  </a:lnTo>
                  <a:lnTo>
                    <a:pt x="35" y="11"/>
                  </a:lnTo>
                  <a:lnTo>
                    <a:pt x="36" y="8"/>
                  </a:lnTo>
                  <a:lnTo>
                    <a:pt x="38" y="7"/>
                  </a:lnTo>
                  <a:lnTo>
                    <a:pt x="42" y="4"/>
                  </a:lnTo>
                  <a:lnTo>
                    <a:pt x="46" y="4"/>
                  </a:lnTo>
                  <a:lnTo>
                    <a:pt x="51" y="4"/>
                  </a:lnTo>
                  <a:lnTo>
                    <a:pt x="52" y="0"/>
                  </a:lnTo>
                  <a:lnTo>
                    <a:pt x="1" y="0"/>
                  </a:lnTo>
                  <a:lnTo>
                    <a:pt x="0" y="4"/>
                  </a:lnTo>
                  <a:lnTo>
                    <a:pt x="8" y="4"/>
                  </a:lnTo>
                  <a:lnTo>
                    <a:pt x="12" y="5"/>
                  </a:lnTo>
                  <a:lnTo>
                    <a:pt x="16" y="9"/>
                  </a:lnTo>
                  <a:lnTo>
                    <a:pt x="17" y="11"/>
                  </a:lnTo>
                  <a:lnTo>
                    <a:pt x="17" y="14"/>
                  </a:lnTo>
                  <a:lnTo>
                    <a:pt x="16" y="25"/>
                  </a:lnTo>
                  <a:lnTo>
                    <a:pt x="5" y="133"/>
                  </a:lnTo>
                  <a:lnTo>
                    <a:pt x="9" y="133"/>
                  </a:lnTo>
                  <a:lnTo>
                    <a:pt x="33" y="100"/>
                  </a:lnTo>
                  <a:lnTo>
                    <a:pt x="82" y="34"/>
                  </a:lnTo>
                  <a:lnTo>
                    <a:pt x="90" y="23"/>
                  </a:lnTo>
                  <a:lnTo>
                    <a:pt x="95" y="16"/>
                  </a:lnTo>
                  <a:lnTo>
                    <a:pt x="102" y="10"/>
                  </a:lnTo>
                  <a:lnTo>
                    <a:pt x="106" y="7"/>
                  </a:lnTo>
                  <a:lnTo>
                    <a:pt x="109" y="6"/>
                  </a:lnTo>
                  <a:lnTo>
                    <a:pt x="110" y="5"/>
                  </a:lnTo>
                  <a:lnTo>
                    <a:pt x="111" y="5"/>
                  </a:lnTo>
                  <a:lnTo>
                    <a:pt x="112" y="4"/>
                  </a:lnTo>
                  <a:lnTo>
                    <a:pt x="114" y="4"/>
                  </a:lnTo>
                  <a:lnTo>
                    <a:pt x="115" y="4"/>
                  </a:lnTo>
                  <a:lnTo>
                    <a:pt x="116" y="4"/>
                  </a:lnTo>
                  <a:lnTo>
                    <a:pt x="117" y="0"/>
                  </a:lnTo>
                  <a:moveTo>
                    <a:pt x="142" y="108"/>
                  </a:moveTo>
                  <a:lnTo>
                    <a:pt x="142" y="105"/>
                  </a:lnTo>
                  <a:lnTo>
                    <a:pt x="141" y="104"/>
                  </a:lnTo>
                  <a:lnTo>
                    <a:pt x="140" y="103"/>
                  </a:lnTo>
                  <a:lnTo>
                    <a:pt x="138" y="102"/>
                  </a:lnTo>
                  <a:lnTo>
                    <a:pt x="136" y="101"/>
                  </a:lnTo>
                  <a:lnTo>
                    <a:pt x="131" y="101"/>
                  </a:lnTo>
                  <a:lnTo>
                    <a:pt x="129" y="102"/>
                  </a:lnTo>
                  <a:lnTo>
                    <a:pt x="124" y="105"/>
                  </a:lnTo>
                  <a:lnTo>
                    <a:pt x="121" y="107"/>
                  </a:lnTo>
                  <a:lnTo>
                    <a:pt x="118" y="111"/>
                  </a:lnTo>
                  <a:lnTo>
                    <a:pt x="117" y="112"/>
                  </a:lnTo>
                  <a:lnTo>
                    <a:pt x="115" y="115"/>
                  </a:lnTo>
                  <a:lnTo>
                    <a:pt x="115" y="117"/>
                  </a:lnTo>
                  <a:lnTo>
                    <a:pt x="113" y="120"/>
                  </a:lnTo>
                  <a:lnTo>
                    <a:pt x="112" y="121"/>
                  </a:lnTo>
                  <a:lnTo>
                    <a:pt x="112" y="122"/>
                  </a:lnTo>
                  <a:lnTo>
                    <a:pt x="111" y="124"/>
                  </a:lnTo>
                  <a:lnTo>
                    <a:pt x="109" y="125"/>
                  </a:lnTo>
                  <a:lnTo>
                    <a:pt x="108" y="126"/>
                  </a:lnTo>
                  <a:lnTo>
                    <a:pt x="106" y="127"/>
                  </a:lnTo>
                  <a:lnTo>
                    <a:pt x="104" y="127"/>
                  </a:lnTo>
                  <a:lnTo>
                    <a:pt x="102" y="127"/>
                  </a:lnTo>
                  <a:lnTo>
                    <a:pt x="101" y="130"/>
                  </a:lnTo>
                  <a:lnTo>
                    <a:pt x="109" y="130"/>
                  </a:lnTo>
                  <a:lnTo>
                    <a:pt x="101" y="163"/>
                  </a:lnTo>
                  <a:lnTo>
                    <a:pt x="98" y="174"/>
                  </a:lnTo>
                  <a:lnTo>
                    <a:pt x="96" y="179"/>
                  </a:lnTo>
                  <a:lnTo>
                    <a:pt x="95" y="182"/>
                  </a:lnTo>
                  <a:lnTo>
                    <a:pt x="93" y="185"/>
                  </a:lnTo>
                  <a:lnTo>
                    <a:pt x="91" y="186"/>
                  </a:lnTo>
                  <a:lnTo>
                    <a:pt x="88" y="188"/>
                  </a:lnTo>
                  <a:lnTo>
                    <a:pt x="87" y="188"/>
                  </a:lnTo>
                  <a:lnTo>
                    <a:pt x="85" y="188"/>
                  </a:lnTo>
                  <a:lnTo>
                    <a:pt x="84" y="188"/>
                  </a:lnTo>
                  <a:lnTo>
                    <a:pt x="84" y="187"/>
                  </a:lnTo>
                  <a:lnTo>
                    <a:pt x="85" y="186"/>
                  </a:lnTo>
                  <a:lnTo>
                    <a:pt x="86" y="185"/>
                  </a:lnTo>
                  <a:lnTo>
                    <a:pt x="86" y="184"/>
                  </a:lnTo>
                  <a:lnTo>
                    <a:pt x="85" y="183"/>
                  </a:lnTo>
                  <a:lnTo>
                    <a:pt x="84" y="182"/>
                  </a:lnTo>
                  <a:lnTo>
                    <a:pt x="82" y="182"/>
                  </a:lnTo>
                  <a:lnTo>
                    <a:pt x="81" y="182"/>
                  </a:lnTo>
                  <a:lnTo>
                    <a:pt x="80" y="182"/>
                  </a:lnTo>
                  <a:lnTo>
                    <a:pt x="79" y="184"/>
                  </a:lnTo>
                  <a:lnTo>
                    <a:pt x="79" y="187"/>
                  </a:lnTo>
                  <a:lnTo>
                    <a:pt x="79" y="188"/>
                  </a:lnTo>
                  <a:lnTo>
                    <a:pt x="80" y="189"/>
                  </a:lnTo>
                  <a:lnTo>
                    <a:pt x="81" y="190"/>
                  </a:lnTo>
                  <a:lnTo>
                    <a:pt x="83" y="190"/>
                  </a:lnTo>
                  <a:lnTo>
                    <a:pt x="88" y="190"/>
                  </a:lnTo>
                  <a:lnTo>
                    <a:pt x="91" y="189"/>
                  </a:lnTo>
                  <a:lnTo>
                    <a:pt x="92" y="188"/>
                  </a:lnTo>
                  <a:lnTo>
                    <a:pt x="94" y="187"/>
                  </a:lnTo>
                  <a:lnTo>
                    <a:pt x="98" y="184"/>
                  </a:lnTo>
                  <a:lnTo>
                    <a:pt x="101" y="179"/>
                  </a:lnTo>
                  <a:lnTo>
                    <a:pt x="107" y="167"/>
                  </a:lnTo>
                  <a:lnTo>
                    <a:pt x="109" y="160"/>
                  </a:lnTo>
                  <a:lnTo>
                    <a:pt x="117" y="130"/>
                  </a:lnTo>
                  <a:lnTo>
                    <a:pt x="124" y="130"/>
                  </a:lnTo>
                  <a:lnTo>
                    <a:pt x="125" y="127"/>
                  </a:lnTo>
                  <a:lnTo>
                    <a:pt x="118" y="127"/>
                  </a:lnTo>
                  <a:lnTo>
                    <a:pt x="120" y="120"/>
                  </a:lnTo>
                  <a:lnTo>
                    <a:pt x="121" y="115"/>
                  </a:lnTo>
                  <a:lnTo>
                    <a:pt x="124" y="109"/>
                  </a:lnTo>
                  <a:lnTo>
                    <a:pt x="126" y="107"/>
                  </a:lnTo>
                  <a:lnTo>
                    <a:pt x="130" y="104"/>
                  </a:lnTo>
                  <a:lnTo>
                    <a:pt x="131" y="103"/>
                  </a:lnTo>
                  <a:lnTo>
                    <a:pt x="134" y="103"/>
                  </a:lnTo>
                  <a:lnTo>
                    <a:pt x="135" y="103"/>
                  </a:lnTo>
                  <a:lnTo>
                    <a:pt x="136" y="104"/>
                  </a:lnTo>
                  <a:lnTo>
                    <a:pt x="136" y="105"/>
                  </a:lnTo>
                  <a:lnTo>
                    <a:pt x="135" y="106"/>
                  </a:lnTo>
                  <a:lnTo>
                    <a:pt x="135" y="107"/>
                  </a:lnTo>
                  <a:lnTo>
                    <a:pt x="135" y="109"/>
                  </a:lnTo>
                  <a:lnTo>
                    <a:pt x="136" y="111"/>
                  </a:lnTo>
                  <a:lnTo>
                    <a:pt x="137" y="111"/>
                  </a:lnTo>
                  <a:lnTo>
                    <a:pt x="139" y="111"/>
                  </a:lnTo>
                  <a:lnTo>
                    <a:pt x="140" y="111"/>
                  </a:lnTo>
                  <a:lnTo>
                    <a:pt x="141" y="109"/>
                  </a:lnTo>
                  <a:lnTo>
                    <a:pt x="142" y="108"/>
                  </a:lnTo>
                  <a:moveTo>
                    <a:pt x="229" y="77"/>
                  </a:moveTo>
                  <a:lnTo>
                    <a:pt x="126" y="77"/>
                  </a:lnTo>
                  <a:lnTo>
                    <a:pt x="126" y="85"/>
                  </a:lnTo>
                  <a:lnTo>
                    <a:pt x="229" y="85"/>
                  </a:lnTo>
                  <a:lnTo>
                    <a:pt x="229" y="77"/>
                  </a:lnTo>
                  <a:moveTo>
                    <a:pt x="229" y="46"/>
                  </a:moveTo>
                  <a:lnTo>
                    <a:pt x="126" y="46"/>
                  </a:lnTo>
                  <a:lnTo>
                    <a:pt x="126" y="53"/>
                  </a:lnTo>
                  <a:lnTo>
                    <a:pt x="229" y="53"/>
                  </a:lnTo>
                  <a:lnTo>
                    <a:pt x="229" y="46"/>
                  </a:lnTo>
                  <a:moveTo>
                    <a:pt x="396" y="0"/>
                  </a:moveTo>
                  <a:lnTo>
                    <a:pt x="357" y="0"/>
                  </a:lnTo>
                  <a:lnTo>
                    <a:pt x="356" y="4"/>
                  </a:lnTo>
                  <a:lnTo>
                    <a:pt x="358" y="4"/>
                  </a:lnTo>
                  <a:lnTo>
                    <a:pt x="360" y="4"/>
                  </a:lnTo>
                  <a:lnTo>
                    <a:pt x="363" y="5"/>
                  </a:lnTo>
                  <a:lnTo>
                    <a:pt x="364" y="5"/>
                  </a:lnTo>
                  <a:lnTo>
                    <a:pt x="366" y="7"/>
                  </a:lnTo>
                  <a:lnTo>
                    <a:pt x="366" y="8"/>
                  </a:lnTo>
                  <a:lnTo>
                    <a:pt x="367" y="12"/>
                  </a:lnTo>
                  <a:lnTo>
                    <a:pt x="366" y="14"/>
                  </a:lnTo>
                  <a:lnTo>
                    <a:pt x="364" y="19"/>
                  </a:lnTo>
                  <a:lnTo>
                    <a:pt x="360" y="24"/>
                  </a:lnTo>
                  <a:lnTo>
                    <a:pt x="304" y="100"/>
                  </a:lnTo>
                  <a:lnTo>
                    <a:pt x="312" y="23"/>
                  </a:lnTo>
                  <a:lnTo>
                    <a:pt x="313" y="16"/>
                  </a:lnTo>
                  <a:lnTo>
                    <a:pt x="313" y="12"/>
                  </a:lnTo>
                  <a:lnTo>
                    <a:pt x="314" y="11"/>
                  </a:lnTo>
                  <a:lnTo>
                    <a:pt x="315" y="8"/>
                  </a:lnTo>
                  <a:lnTo>
                    <a:pt x="317" y="7"/>
                  </a:lnTo>
                  <a:lnTo>
                    <a:pt x="321" y="4"/>
                  </a:lnTo>
                  <a:lnTo>
                    <a:pt x="325" y="4"/>
                  </a:lnTo>
                  <a:lnTo>
                    <a:pt x="330" y="4"/>
                  </a:lnTo>
                  <a:lnTo>
                    <a:pt x="331" y="0"/>
                  </a:lnTo>
                  <a:lnTo>
                    <a:pt x="280" y="0"/>
                  </a:lnTo>
                  <a:lnTo>
                    <a:pt x="279" y="4"/>
                  </a:lnTo>
                  <a:lnTo>
                    <a:pt x="287" y="4"/>
                  </a:lnTo>
                  <a:lnTo>
                    <a:pt x="291" y="5"/>
                  </a:lnTo>
                  <a:lnTo>
                    <a:pt x="295" y="9"/>
                  </a:lnTo>
                  <a:lnTo>
                    <a:pt x="296" y="11"/>
                  </a:lnTo>
                  <a:lnTo>
                    <a:pt x="296" y="14"/>
                  </a:lnTo>
                  <a:lnTo>
                    <a:pt x="295" y="25"/>
                  </a:lnTo>
                  <a:lnTo>
                    <a:pt x="284" y="133"/>
                  </a:lnTo>
                  <a:lnTo>
                    <a:pt x="288" y="133"/>
                  </a:lnTo>
                  <a:lnTo>
                    <a:pt x="312" y="100"/>
                  </a:lnTo>
                  <a:lnTo>
                    <a:pt x="361" y="34"/>
                  </a:lnTo>
                  <a:lnTo>
                    <a:pt x="368" y="23"/>
                  </a:lnTo>
                  <a:lnTo>
                    <a:pt x="374" y="16"/>
                  </a:lnTo>
                  <a:lnTo>
                    <a:pt x="381" y="10"/>
                  </a:lnTo>
                  <a:lnTo>
                    <a:pt x="385" y="7"/>
                  </a:lnTo>
                  <a:lnTo>
                    <a:pt x="388" y="6"/>
                  </a:lnTo>
                  <a:lnTo>
                    <a:pt x="389" y="5"/>
                  </a:lnTo>
                  <a:lnTo>
                    <a:pt x="390" y="5"/>
                  </a:lnTo>
                  <a:lnTo>
                    <a:pt x="391" y="4"/>
                  </a:lnTo>
                  <a:lnTo>
                    <a:pt x="393" y="4"/>
                  </a:lnTo>
                  <a:lnTo>
                    <a:pt x="394" y="4"/>
                  </a:lnTo>
                  <a:lnTo>
                    <a:pt x="395" y="4"/>
                  </a:lnTo>
                  <a:lnTo>
                    <a:pt x="396" y="0"/>
                  </a:lnTo>
                  <a:moveTo>
                    <a:pt x="397" y="126"/>
                  </a:moveTo>
                  <a:lnTo>
                    <a:pt x="380" y="129"/>
                  </a:lnTo>
                  <a:lnTo>
                    <a:pt x="380" y="130"/>
                  </a:lnTo>
                  <a:lnTo>
                    <a:pt x="382" y="130"/>
                  </a:lnTo>
                  <a:lnTo>
                    <a:pt x="384" y="130"/>
                  </a:lnTo>
                  <a:lnTo>
                    <a:pt x="386" y="130"/>
                  </a:lnTo>
                  <a:lnTo>
                    <a:pt x="387" y="131"/>
                  </a:lnTo>
                  <a:lnTo>
                    <a:pt x="388" y="132"/>
                  </a:lnTo>
                  <a:lnTo>
                    <a:pt x="388" y="133"/>
                  </a:lnTo>
                  <a:lnTo>
                    <a:pt x="387" y="135"/>
                  </a:lnTo>
                  <a:lnTo>
                    <a:pt x="380" y="161"/>
                  </a:lnTo>
                  <a:lnTo>
                    <a:pt x="379" y="163"/>
                  </a:lnTo>
                  <a:lnTo>
                    <a:pt x="379" y="164"/>
                  </a:lnTo>
                  <a:lnTo>
                    <a:pt x="379" y="167"/>
                  </a:lnTo>
                  <a:lnTo>
                    <a:pt x="379" y="168"/>
                  </a:lnTo>
                  <a:lnTo>
                    <a:pt x="381" y="170"/>
                  </a:lnTo>
                  <a:lnTo>
                    <a:pt x="382" y="170"/>
                  </a:lnTo>
                  <a:lnTo>
                    <a:pt x="385" y="170"/>
                  </a:lnTo>
                  <a:lnTo>
                    <a:pt x="387" y="169"/>
                  </a:lnTo>
                  <a:lnTo>
                    <a:pt x="392" y="165"/>
                  </a:lnTo>
                  <a:lnTo>
                    <a:pt x="393" y="165"/>
                  </a:lnTo>
                  <a:lnTo>
                    <a:pt x="395" y="163"/>
                  </a:lnTo>
                  <a:lnTo>
                    <a:pt x="397" y="159"/>
                  </a:lnTo>
                  <a:lnTo>
                    <a:pt x="395" y="158"/>
                  </a:lnTo>
                  <a:lnTo>
                    <a:pt x="393" y="161"/>
                  </a:lnTo>
                  <a:lnTo>
                    <a:pt x="392" y="163"/>
                  </a:lnTo>
                  <a:lnTo>
                    <a:pt x="389" y="165"/>
                  </a:lnTo>
                  <a:lnTo>
                    <a:pt x="388" y="165"/>
                  </a:lnTo>
                  <a:lnTo>
                    <a:pt x="387" y="165"/>
                  </a:lnTo>
                  <a:lnTo>
                    <a:pt x="387" y="164"/>
                  </a:lnTo>
                  <a:lnTo>
                    <a:pt x="387" y="163"/>
                  </a:lnTo>
                  <a:lnTo>
                    <a:pt x="387" y="160"/>
                  </a:lnTo>
                  <a:lnTo>
                    <a:pt x="396" y="130"/>
                  </a:lnTo>
                  <a:lnTo>
                    <a:pt x="397" y="126"/>
                  </a:lnTo>
                  <a:moveTo>
                    <a:pt x="401" y="110"/>
                  </a:moveTo>
                  <a:lnTo>
                    <a:pt x="401" y="109"/>
                  </a:lnTo>
                  <a:lnTo>
                    <a:pt x="399" y="107"/>
                  </a:lnTo>
                  <a:lnTo>
                    <a:pt x="398" y="107"/>
                  </a:lnTo>
                  <a:lnTo>
                    <a:pt x="395" y="107"/>
                  </a:lnTo>
                  <a:lnTo>
                    <a:pt x="394" y="107"/>
                  </a:lnTo>
                  <a:lnTo>
                    <a:pt x="392" y="109"/>
                  </a:lnTo>
                  <a:lnTo>
                    <a:pt x="391" y="110"/>
                  </a:lnTo>
                  <a:lnTo>
                    <a:pt x="391" y="113"/>
                  </a:lnTo>
                  <a:lnTo>
                    <a:pt x="392" y="114"/>
                  </a:lnTo>
                  <a:lnTo>
                    <a:pt x="393" y="115"/>
                  </a:lnTo>
                  <a:lnTo>
                    <a:pt x="394" y="116"/>
                  </a:lnTo>
                  <a:lnTo>
                    <a:pt x="395" y="116"/>
                  </a:lnTo>
                  <a:lnTo>
                    <a:pt x="398" y="116"/>
                  </a:lnTo>
                  <a:lnTo>
                    <a:pt x="399" y="116"/>
                  </a:lnTo>
                  <a:lnTo>
                    <a:pt x="401" y="114"/>
                  </a:lnTo>
                  <a:lnTo>
                    <a:pt x="401" y="113"/>
                  </a:lnTo>
                  <a:lnTo>
                    <a:pt x="401" y="110"/>
                  </a:lnTo>
                  <a:moveTo>
                    <a:pt x="774" y="126"/>
                  </a:moveTo>
                  <a:lnTo>
                    <a:pt x="757" y="129"/>
                  </a:lnTo>
                  <a:lnTo>
                    <a:pt x="757" y="130"/>
                  </a:lnTo>
                  <a:lnTo>
                    <a:pt x="759" y="130"/>
                  </a:lnTo>
                  <a:lnTo>
                    <a:pt x="761" y="130"/>
                  </a:lnTo>
                  <a:lnTo>
                    <a:pt x="762" y="130"/>
                  </a:lnTo>
                  <a:lnTo>
                    <a:pt x="763" y="130"/>
                  </a:lnTo>
                  <a:lnTo>
                    <a:pt x="764" y="131"/>
                  </a:lnTo>
                  <a:lnTo>
                    <a:pt x="764" y="132"/>
                  </a:lnTo>
                  <a:lnTo>
                    <a:pt x="764" y="133"/>
                  </a:lnTo>
                  <a:lnTo>
                    <a:pt x="764" y="135"/>
                  </a:lnTo>
                  <a:lnTo>
                    <a:pt x="757" y="161"/>
                  </a:lnTo>
                  <a:lnTo>
                    <a:pt x="756" y="163"/>
                  </a:lnTo>
                  <a:lnTo>
                    <a:pt x="756" y="164"/>
                  </a:lnTo>
                  <a:lnTo>
                    <a:pt x="755" y="167"/>
                  </a:lnTo>
                  <a:lnTo>
                    <a:pt x="756" y="168"/>
                  </a:lnTo>
                  <a:lnTo>
                    <a:pt x="758" y="170"/>
                  </a:lnTo>
                  <a:lnTo>
                    <a:pt x="759" y="170"/>
                  </a:lnTo>
                  <a:lnTo>
                    <a:pt x="762" y="170"/>
                  </a:lnTo>
                  <a:lnTo>
                    <a:pt x="764" y="169"/>
                  </a:lnTo>
                  <a:lnTo>
                    <a:pt x="769" y="165"/>
                  </a:lnTo>
                  <a:lnTo>
                    <a:pt x="772" y="163"/>
                  </a:lnTo>
                  <a:lnTo>
                    <a:pt x="774" y="159"/>
                  </a:lnTo>
                  <a:lnTo>
                    <a:pt x="772" y="158"/>
                  </a:lnTo>
                  <a:lnTo>
                    <a:pt x="770" y="161"/>
                  </a:lnTo>
                  <a:lnTo>
                    <a:pt x="768" y="163"/>
                  </a:lnTo>
                  <a:lnTo>
                    <a:pt x="766" y="165"/>
                  </a:lnTo>
                  <a:lnTo>
                    <a:pt x="765" y="165"/>
                  </a:lnTo>
                  <a:lnTo>
                    <a:pt x="764" y="165"/>
                  </a:lnTo>
                  <a:lnTo>
                    <a:pt x="763" y="164"/>
                  </a:lnTo>
                  <a:lnTo>
                    <a:pt x="764" y="163"/>
                  </a:lnTo>
                  <a:lnTo>
                    <a:pt x="764" y="160"/>
                  </a:lnTo>
                  <a:lnTo>
                    <a:pt x="773" y="130"/>
                  </a:lnTo>
                  <a:lnTo>
                    <a:pt x="774" y="126"/>
                  </a:lnTo>
                  <a:moveTo>
                    <a:pt x="778" y="110"/>
                  </a:moveTo>
                  <a:lnTo>
                    <a:pt x="778" y="109"/>
                  </a:lnTo>
                  <a:lnTo>
                    <a:pt x="776" y="107"/>
                  </a:lnTo>
                  <a:lnTo>
                    <a:pt x="775" y="107"/>
                  </a:lnTo>
                  <a:lnTo>
                    <a:pt x="772" y="107"/>
                  </a:lnTo>
                  <a:lnTo>
                    <a:pt x="771" y="107"/>
                  </a:lnTo>
                  <a:lnTo>
                    <a:pt x="769" y="109"/>
                  </a:lnTo>
                  <a:lnTo>
                    <a:pt x="768" y="110"/>
                  </a:lnTo>
                  <a:lnTo>
                    <a:pt x="768" y="113"/>
                  </a:lnTo>
                  <a:lnTo>
                    <a:pt x="769" y="114"/>
                  </a:lnTo>
                  <a:lnTo>
                    <a:pt x="770" y="115"/>
                  </a:lnTo>
                  <a:lnTo>
                    <a:pt x="771" y="116"/>
                  </a:lnTo>
                  <a:lnTo>
                    <a:pt x="772" y="116"/>
                  </a:lnTo>
                  <a:lnTo>
                    <a:pt x="774" y="116"/>
                  </a:lnTo>
                  <a:lnTo>
                    <a:pt x="776" y="116"/>
                  </a:lnTo>
                  <a:lnTo>
                    <a:pt x="778" y="114"/>
                  </a:lnTo>
                  <a:lnTo>
                    <a:pt x="778" y="113"/>
                  </a:lnTo>
                  <a:lnTo>
                    <a:pt x="778" y="110"/>
                  </a:ln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516" name="Picture 5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9" y="1867"/>
              <a:ext cx="10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 name="AutoShape 514"/>
            <p:cNvSpPr>
              <a:spLocks/>
            </p:cNvSpPr>
            <p:nvPr/>
          </p:nvSpPr>
          <p:spPr bwMode="auto">
            <a:xfrm>
              <a:off x="9921" y="1854"/>
              <a:ext cx="118" cy="133"/>
            </a:xfrm>
            <a:custGeom>
              <a:avLst/>
              <a:gdLst>
                <a:gd name="T0" fmla="+- 0 9967 9921"/>
                <a:gd name="T1" fmla="*/ T0 w 118"/>
                <a:gd name="T2" fmla="+- 0 1858 1854"/>
                <a:gd name="T3" fmla="*/ 1858 h 133"/>
                <a:gd name="T4" fmla="+- 0 9929 9921"/>
                <a:gd name="T5" fmla="*/ T4 w 118"/>
                <a:gd name="T6" fmla="+- 0 1858 1854"/>
                <a:gd name="T7" fmla="*/ 1858 h 133"/>
                <a:gd name="T8" fmla="+- 0 9933 9921"/>
                <a:gd name="T9" fmla="*/ T8 w 118"/>
                <a:gd name="T10" fmla="+- 0 1859 1854"/>
                <a:gd name="T11" fmla="*/ 1859 h 133"/>
                <a:gd name="T12" fmla="+- 0 9937 9921"/>
                <a:gd name="T13" fmla="*/ T12 w 118"/>
                <a:gd name="T14" fmla="+- 0 1863 1854"/>
                <a:gd name="T15" fmla="*/ 1863 h 133"/>
                <a:gd name="T16" fmla="+- 0 9938 9921"/>
                <a:gd name="T17" fmla="*/ T16 w 118"/>
                <a:gd name="T18" fmla="+- 0 1865 1854"/>
                <a:gd name="T19" fmla="*/ 1865 h 133"/>
                <a:gd name="T20" fmla="+- 0 9938 9921"/>
                <a:gd name="T21" fmla="*/ T20 w 118"/>
                <a:gd name="T22" fmla="+- 0 1868 1854"/>
                <a:gd name="T23" fmla="*/ 1868 h 133"/>
                <a:gd name="T24" fmla="+- 0 9937 9921"/>
                <a:gd name="T25" fmla="*/ T24 w 118"/>
                <a:gd name="T26" fmla="+- 0 1879 1854"/>
                <a:gd name="T27" fmla="*/ 1879 h 133"/>
                <a:gd name="T28" fmla="+- 0 9926 9921"/>
                <a:gd name="T29" fmla="*/ T28 w 118"/>
                <a:gd name="T30" fmla="+- 0 1987 1854"/>
                <a:gd name="T31" fmla="*/ 1987 h 133"/>
                <a:gd name="T32" fmla="+- 0 9930 9921"/>
                <a:gd name="T33" fmla="*/ T32 w 118"/>
                <a:gd name="T34" fmla="+- 0 1987 1854"/>
                <a:gd name="T35" fmla="*/ 1987 h 133"/>
                <a:gd name="T36" fmla="+- 0 9954 9921"/>
                <a:gd name="T37" fmla="*/ T36 w 118"/>
                <a:gd name="T38" fmla="+- 0 1954 1854"/>
                <a:gd name="T39" fmla="*/ 1954 h 133"/>
                <a:gd name="T40" fmla="+- 0 9946 9921"/>
                <a:gd name="T41" fmla="*/ T40 w 118"/>
                <a:gd name="T42" fmla="+- 0 1954 1854"/>
                <a:gd name="T43" fmla="*/ 1954 h 133"/>
                <a:gd name="T44" fmla="+- 0 9954 9921"/>
                <a:gd name="T45" fmla="*/ T44 w 118"/>
                <a:gd name="T46" fmla="+- 0 1877 1854"/>
                <a:gd name="T47" fmla="*/ 1877 h 133"/>
                <a:gd name="T48" fmla="+- 0 9955 9921"/>
                <a:gd name="T49" fmla="*/ T48 w 118"/>
                <a:gd name="T50" fmla="+- 0 1870 1854"/>
                <a:gd name="T51" fmla="*/ 1870 h 133"/>
                <a:gd name="T52" fmla="+- 0 9955 9921"/>
                <a:gd name="T53" fmla="*/ T52 w 118"/>
                <a:gd name="T54" fmla="+- 0 1866 1854"/>
                <a:gd name="T55" fmla="*/ 1866 h 133"/>
                <a:gd name="T56" fmla="+- 0 9956 9921"/>
                <a:gd name="T57" fmla="*/ T56 w 118"/>
                <a:gd name="T58" fmla="+- 0 1865 1854"/>
                <a:gd name="T59" fmla="*/ 1865 h 133"/>
                <a:gd name="T60" fmla="+- 0 9957 9921"/>
                <a:gd name="T61" fmla="*/ T60 w 118"/>
                <a:gd name="T62" fmla="+- 0 1862 1854"/>
                <a:gd name="T63" fmla="*/ 1862 h 133"/>
                <a:gd name="T64" fmla="+- 0 9959 9921"/>
                <a:gd name="T65" fmla="*/ T64 w 118"/>
                <a:gd name="T66" fmla="+- 0 1861 1854"/>
                <a:gd name="T67" fmla="*/ 1861 h 133"/>
                <a:gd name="T68" fmla="+- 0 9963 9921"/>
                <a:gd name="T69" fmla="*/ T68 w 118"/>
                <a:gd name="T70" fmla="+- 0 1858 1854"/>
                <a:gd name="T71" fmla="*/ 1858 h 133"/>
                <a:gd name="T72" fmla="+- 0 9967 9921"/>
                <a:gd name="T73" fmla="*/ T72 w 118"/>
                <a:gd name="T74" fmla="+- 0 1858 1854"/>
                <a:gd name="T75" fmla="*/ 1858 h 133"/>
                <a:gd name="T76" fmla="+- 0 10036 9921"/>
                <a:gd name="T77" fmla="*/ T76 w 118"/>
                <a:gd name="T78" fmla="+- 0 1858 1854"/>
                <a:gd name="T79" fmla="*/ 1858 h 133"/>
                <a:gd name="T80" fmla="+- 0 10000 9921"/>
                <a:gd name="T81" fmla="*/ T80 w 118"/>
                <a:gd name="T82" fmla="+- 0 1858 1854"/>
                <a:gd name="T83" fmla="*/ 1858 h 133"/>
                <a:gd name="T84" fmla="+- 0 10002 9921"/>
                <a:gd name="T85" fmla="*/ T84 w 118"/>
                <a:gd name="T86" fmla="+- 0 1858 1854"/>
                <a:gd name="T87" fmla="*/ 1858 h 133"/>
                <a:gd name="T88" fmla="+- 0 10005 9921"/>
                <a:gd name="T89" fmla="*/ T88 w 118"/>
                <a:gd name="T90" fmla="+- 0 1859 1854"/>
                <a:gd name="T91" fmla="*/ 1859 h 133"/>
                <a:gd name="T92" fmla="+- 0 10006 9921"/>
                <a:gd name="T93" fmla="*/ T92 w 118"/>
                <a:gd name="T94" fmla="+- 0 1859 1854"/>
                <a:gd name="T95" fmla="*/ 1859 h 133"/>
                <a:gd name="T96" fmla="+- 0 10008 9921"/>
                <a:gd name="T97" fmla="*/ T96 w 118"/>
                <a:gd name="T98" fmla="+- 0 1861 1854"/>
                <a:gd name="T99" fmla="*/ 1861 h 133"/>
                <a:gd name="T100" fmla="+- 0 10008 9921"/>
                <a:gd name="T101" fmla="*/ T100 w 118"/>
                <a:gd name="T102" fmla="+- 0 1862 1854"/>
                <a:gd name="T103" fmla="*/ 1862 h 133"/>
                <a:gd name="T104" fmla="+- 0 10008 9921"/>
                <a:gd name="T105" fmla="*/ T104 w 118"/>
                <a:gd name="T106" fmla="+- 0 1866 1854"/>
                <a:gd name="T107" fmla="*/ 1866 h 133"/>
                <a:gd name="T108" fmla="+- 0 10008 9921"/>
                <a:gd name="T109" fmla="*/ T108 w 118"/>
                <a:gd name="T110" fmla="+- 0 1868 1854"/>
                <a:gd name="T111" fmla="*/ 1868 h 133"/>
                <a:gd name="T112" fmla="+- 0 10006 9921"/>
                <a:gd name="T113" fmla="*/ T112 w 118"/>
                <a:gd name="T114" fmla="+- 0 1873 1854"/>
                <a:gd name="T115" fmla="*/ 1873 h 133"/>
                <a:gd name="T116" fmla="+- 0 10002 9921"/>
                <a:gd name="T117" fmla="*/ T116 w 118"/>
                <a:gd name="T118" fmla="+- 0 1878 1854"/>
                <a:gd name="T119" fmla="*/ 1878 h 133"/>
                <a:gd name="T120" fmla="+- 0 9946 9921"/>
                <a:gd name="T121" fmla="*/ T120 w 118"/>
                <a:gd name="T122" fmla="+- 0 1954 1854"/>
                <a:gd name="T123" fmla="*/ 1954 h 133"/>
                <a:gd name="T124" fmla="+- 0 9954 9921"/>
                <a:gd name="T125" fmla="*/ T124 w 118"/>
                <a:gd name="T126" fmla="+- 0 1954 1854"/>
                <a:gd name="T127" fmla="*/ 1954 h 133"/>
                <a:gd name="T128" fmla="+- 0 10003 9921"/>
                <a:gd name="T129" fmla="*/ T128 w 118"/>
                <a:gd name="T130" fmla="+- 0 1888 1854"/>
                <a:gd name="T131" fmla="*/ 1888 h 133"/>
                <a:gd name="T132" fmla="+- 0 10010 9921"/>
                <a:gd name="T133" fmla="*/ T132 w 118"/>
                <a:gd name="T134" fmla="+- 0 1877 1854"/>
                <a:gd name="T135" fmla="*/ 1877 h 133"/>
                <a:gd name="T136" fmla="+- 0 10016 9921"/>
                <a:gd name="T137" fmla="*/ T136 w 118"/>
                <a:gd name="T138" fmla="+- 0 1870 1854"/>
                <a:gd name="T139" fmla="*/ 1870 h 133"/>
                <a:gd name="T140" fmla="+- 0 10023 9921"/>
                <a:gd name="T141" fmla="*/ T140 w 118"/>
                <a:gd name="T142" fmla="+- 0 1864 1854"/>
                <a:gd name="T143" fmla="*/ 1864 h 133"/>
                <a:gd name="T144" fmla="+- 0 10026 9921"/>
                <a:gd name="T145" fmla="*/ T144 w 118"/>
                <a:gd name="T146" fmla="+- 0 1861 1854"/>
                <a:gd name="T147" fmla="*/ 1861 h 133"/>
                <a:gd name="T148" fmla="+- 0 10030 9921"/>
                <a:gd name="T149" fmla="*/ T148 w 118"/>
                <a:gd name="T150" fmla="+- 0 1860 1854"/>
                <a:gd name="T151" fmla="*/ 1860 h 133"/>
                <a:gd name="T152" fmla="+- 0 10031 9921"/>
                <a:gd name="T153" fmla="*/ T152 w 118"/>
                <a:gd name="T154" fmla="+- 0 1859 1854"/>
                <a:gd name="T155" fmla="*/ 1859 h 133"/>
                <a:gd name="T156" fmla="+- 0 10032 9921"/>
                <a:gd name="T157" fmla="*/ T156 w 118"/>
                <a:gd name="T158" fmla="+- 0 1859 1854"/>
                <a:gd name="T159" fmla="*/ 1859 h 133"/>
                <a:gd name="T160" fmla="+- 0 10033 9921"/>
                <a:gd name="T161" fmla="*/ T160 w 118"/>
                <a:gd name="T162" fmla="+- 0 1858 1854"/>
                <a:gd name="T163" fmla="*/ 1858 h 133"/>
                <a:gd name="T164" fmla="+- 0 10035 9921"/>
                <a:gd name="T165" fmla="*/ T164 w 118"/>
                <a:gd name="T166" fmla="+- 0 1858 1854"/>
                <a:gd name="T167" fmla="*/ 1858 h 133"/>
                <a:gd name="T168" fmla="+- 0 10036 9921"/>
                <a:gd name="T169" fmla="*/ T168 w 118"/>
                <a:gd name="T170" fmla="+- 0 1858 1854"/>
                <a:gd name="T171" fmla="*/ 1858 h 133"/>
                <a:gd name="T172" fmla="+- 0 9973 9921"/>
                <a:gd name="T173" fmla="*/ T172 w 118"/>
                <a:gd name="T174" fmla="+- 0 1854 1854"/>
                <a:gd name="T175" fmla="*/ 1854 h 133"/>
                <a:gd name="T176" fmla="+- 0 9922 9921"/>
                <a:gd name="T177" fmla="*/ T176 w 118"/>
                <a:gd name="T178" fmla="+- 0 1854 1854"/>
                <a:gd name="T179" fmla="*/ 1854 h 133"/>
                <a:gd name="T180" fmla="+- 0 9921 9921"/>
                <a:gd name="T181" fmla="*/ T180 w 118"/>
                <a:gd name="T182" fmla="+- 0 1858 1854"/>
                <a:gd name="T183" fmla="*/ 1858 h 133"/>
                <a:gd name="T184" fmla="+- 0 9972 9921"/>
                <a:gd name="T185" fmla="*/ T184 w 118"/>
                <a:gd name="T186" fmla="+- 0 1858 1854"/>
                <a:gd name="T187" fmla="*/ 1858 h 133"/>
                <a:gd name="T188" fmla="+- 0 9973 9921"/>
                <a:gd name="T189" fmla="*/ T188 w 118"/>
                <a:gd name="T190" fmla="+- 0 1854 1854"/>
                <a:gd name="T191" fmla="*/ 1854 h 133"/>
                <a:gd name="T192" fmla="+- 0 10038 9921"/>
                <a:gd name="T193" fmla="*/ T192 w 118"/>
                <a:gd name="T194" fmla="+- 0 1854 1854"/>
                <a:gd name="T195" fmla="*/ 1854 h 133"/>
                <a:gd name="T196" fmla="+- 0 9999 9921"/>
                <a:gd name="T197" fmla="*/ T196 w 118"/>
                <a:gd name="T198" fmla="+- 0 1854 1854"/>
                <a:gd name="T199" fmla="*/ 1854 h 133"/>
                <a:gd name="T200" fmla="+- 0 9998 9921"/>
                <a:gd name="T201" fmla="*/ T200 w 118"/>
                <a:gd name="T202" fmla="+- 0 1858 1854"/>
                <a:gd name="T203" fmla="*/ 1858 h 133"/>
                <a:gd name="T204" fmla="+- 0 10037 9921"/>
                <a:gd name="T205" fmla="*/ T204 w 118"/>
                <a:gd name="T206" fmla="+- 0 1858 1854"/>
                <a:gd name="T207" fmla="*/ 1858 h 133"/>
                <a:gd name="T208" fmla="+- 0 10038 9921"/>
                <a:gd name="T209" fmla="*/ T208 w 118"/>
                <a:gd name="T210" fmla="+- 0 1854 1854"/>
                <a:gd name="T211" fmla="*/ 1854 h 13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18" h="133">
                  <a:moveTo>
                    <a:pt x="46" y="4"/>
                  </a:moveTo>
                  <a:lnTo>
                    <a:pt x="8" y="4"/>
                  </a:lnTo>
                  <a:lnTo>
                    <a:pt x="12" y="5"/>
                  </a:lnTo>
                  <a:lnTo>
                    <a:pt x="16" y="9"/>
                  </a:lnTo>
                  <a:lnTo>
                    <a:pt x="17" y="11"/>
                  </a:lnTo>
                  <a:lnTo>
                    <a:pt x="17" y="14"/>
                  </a:lnTo>
                  <a:lnTo>
                    <a:pt x="16" y="25"/>
                  </a:lnTo>
                  <a:lnTo>
                    <a:pt x="5" y="133"/>
                  </a:lnTo>
                  <a:lnTo>
                    <a:pt x="9" y="133"/>
                  </a:lnTo>
                  <a:lnTo>
                    <a:pt x="33" y="100"/>
                  </a:lnTo>
                  <a:lnTo>
                    <a:pt x="25" y="100"/>
                  </a:lnTo>
                  <a:lnTo>
                    <a:pt x="33" y="23"/>
                  </a:lnTo>
                  <a:lnTo>
                    <a:pt x="34" y="16"/>
                  </a:lnTo>
                  <a:lnTo>
                    <a:pt x="34" y="12"/>
                  </a:lnTo>
                  <a:lnTo>
                    <a:pt x="35" y="11"/>
                  </a:lnTo>
                  <a:lnTo>
                    <a:pt x="36" y="8"/>
                  </a:lnTo>
                  <a:lnTo>
                    <a:pt x="38" y="7"/>
                  </a:lnTo>
                  <a:lnTo>
                    <a:pt x="42" y="4"/>
                  </a:lnTo>
                  <a:lnTo>
                    <a:pt x="46" y="4"/>
                  </a:lnTo>
                  <a:close/>
                  <a:moveTo>
                    <a:pt x="115" y="4"/>
                  </a:moveTo>
                  <a:lnTo>
                    <a:pt x="79" y="4"/>
                  </a:lnTo>
                  <a:lnTo>
                    <a:pt x="81" y="4"/>
                  </a:lnTo>
                  <a:lnTo>
                    <a:pt x="84" y="5"/>
                  </a:lnTo>
                  <a:lnTo>
                    <a:pt x="85" y="5"/>
                  </a:lnTo>
                  <a:lnTo>
                    <a:pt x="87" y="7"/>
                  </a:lnTo>
                  <a:lnTo>
                    <a:pt x="87" y="8"/>
                  </a:lnTo>
                  <a:lnTo>
                    <a:pt x="87" y="12"/>
                  </a:lnTo>
                  <a:lnTo>
                    <a:pt x="87" y="14"/>
                  </a:lnTo>
                  <a:lnTo>
                    <a:pt x="85" y="19"/>
                  </a:lnTo>
                  <a:lnTo>
                    <a:pt x="81" y="24"/>
                  </a:lnTo>
                  <a:lnTo>
                    <a:pt x="25" y="100"/>
                  </a:lnTo>
                  <a:lnTo>
                    <a:pt x="33" y="100"/>
                  </a:lnTo>
                  <a:lnTo>
                    <a:pt x="82" y="34"/>
                  </a:lnTo>
                  <a:lnTo>
                    <a:pt x="89" y="23"/>
                  </a:lnTo>
                  <a:lnTo>
                    <a:pt x="95" y="16"/>
                  </a:lnTo>
                  <a:lnTo>
                    <a:pt x="102" y="10"/>
                  </a:lnTo>
                  <a:lnTo>
                    <a:pt x="105" y="7"/>
                  </a:lnTo>
                  <a:lnTo>
                    <a:pt x="109" y="6"/>
                  </a:lnTo>
                  <a:lnTo>
                    <a:pt x="110" y="5"/>
                  </a:lnTo>
                  <a:lnTo>
                    <a:pt x="111" y="5"/>
                  </a:lnTo>
                  <a:lnTo>
                    <a:pt x="112" y="4"/>
                  </a:lnTo>
                  <a:lnTo>
                    <a:pt x="114" y="4"/>
                  </a:lnTo>
                  <a:lnTo>
                    <a:pt x="115" y="4"/>
                  </a:lnTo>
                  <a:close/>
                  <a:moveTo>
                    <a:pt x="52" y="0"/>
                  </a:moveTo>
                  <a:lnTo>
                    <a:pt x="1" y="0"/>
                  </a:lnTo>
                  <a:lnTo>
                    <a:pt x="0" y="4"/>
                  </a:lnTo>
                  <a:lnTo>
                    <a:pt x="51" y="4"/>
                  </a:lnTo>
                  <a:lnTo>
                    <a:pt x="52" y="0"/>
                  </a:lnTo>
                  <a:close/>
                  <a:moveTo>
                    <a:pt x="117" y="0"/>
                  </a:moveTo>
                  <a:lnTo>
                    <a:pt x="78" y="0"/>
                  </a:lnTo>
                  <a:lnTo>
                    <a:pt x="77" y="4"/>
                  </a:lnTo>
                  <a:lnTo>
                    <a:pt x="116" y="4"/>
                  </a:lnTo>
                  <a:lnTo>
                    <a:pt x="11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18" name="Line 515"/>
            <p:cNvSpPr>
              <a:spLocks noChangeShapeType="1"/>
            </p:cNvSpPr>
            <p:nvPr/>
          </p:nvSpPr>
          <p:spPr bwMode="auto">
            <a:xfrm>
              <a:off x="10053" y="1867"/>
              <a:ext cx="19" cy="0"/>
            </a:xfrm>
            <a:prstGeom prst="line">
              <a:avLst/>
            </a:prstGeom>
            <a:noFill/>
            <a:ln w="7341">
              <a:solidFill>
                <a:srgbClr val="231F2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19" name="Picture 5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0" y="460"/>
              <a:ext cx="77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517"/>
            <p:cNvSpPr>
              <a:spLocks/>
            </p:cNvSpPr>
            <p:nvPr/>
          </p:nvSpPr>
          <p:spPr bwMode="auto">
            <a:xfrm>
              <a:off x="8014" y="672"/>
              <a:ext cx="904" cy="274"/>
            </a:xfrm>
            <a:custGeom>
              <a:avLst/>
              <a:gdLst>
                <a:gd name="T0" fmla="+- 0 8015 8015"/>
                <a:gd name="T1" fmla="*/ T0 w 904"/>
                <a:gd name="T2" fmla="+- 0 946 672"/>
                <a:gd name="T3" fmla="*/ 946 h 274"/>
                <a:gd name="T4" fmla="+- 0 8475 8015"/>
                <a:gd name="T5" fmla="*/ T4 w 904"/>
                <a:gd name="T6" fmla="+- 0 672 672"/>
                <a:gd name="T7" fmla="*/ 672 h 274"/>
                <a:gd name="T8" fmla="+- 0 8918 8015"/>
                <a:gd name="T9" fmla="*/ T8 w 904"/>
                <a:gd name="T10" fmla="+- 0 946 672"/>
                <a:gd name="T11" fmla="*/ 946 h 274"/>
              </a:gdLst>
              <a:ahLst/>
              <a:cxnLst>
                <a:cxn ang="0">
                  <a:pos x="T1" y="T3"/>
                </a:cxn>
                <a:cxn ang="0">
                  <a:pos x="T5" y="T7"/>
                </a:cxn>
                <a:cxn ang="0">
                  <a:pos x="T9" y="T11"/>
                </a:cxn>
              </a:cxnLst>
              <a:rect l="0" t="0" r="r" b="b"/>
              <a:pathLst>
                <a:path w="904" h="274">
                  <a:moveTo>
                    <a:pt x="0" y="274"/>
                  </a:moveTo>
                  <a:lnTo>
                    <a:pt x="460" y="0"/>
                  </a:lnTo>
                  <a:lnTo>
                    <a:pt x="903" y="274"/>
                  </a:lnTo>
                </a:path>
              </a:pathLst>
            </a:custGeom>
            <a:noFill/>
            <a:ln w="14694">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21" name="AutoShape 518"/>
            <p:cNvSpPr>
              <a:spLocks/>
            </p:cNvSpPr>
            <p:nvPr/>
          </p:nvSpPr>
          <p:spPr bwMode="auto">
            <a:xfrm>
              <a:off x="-1558" y="13305"/>
              <a:ext cx="1133" cy="51"/>
            </a:xfrm>
            <a:custGeom>
              <a:avLst/>
              <a:gdLst>
                <a:gd name="T0" fmla="+- 0 10188 -1557"/>
                <a:gd name="T1" fmla="*/ T0 w 1133"/>
                <a:gd name="T2" fmla="+- 0 2069 13305"/>
                <a:gd name="T3" fmla="*/ 2069 h 51"/>
                <a:gd name="T4" fmla="+- 0 10053 -1557"/>
                <a:gd name="T5" fmla="*/ T4 w 1133"/>
                <a:gd name="T6" fmla="+- 0 2069 13305"/>
                <a:gd name="T7" fmla="*/ 2069 h 51"/>
                <a:gd name="T8" fmla="+- 0 10023 -1557"/>
                <a:gd name="T9" fmla="*/ T8 w 1133"/>
                <a:gd name="T10" fmla="+- 0 2071 13305"/>
                <a:gd name="T11" fmla="*/ 2071 h 51"/>
                <a:gd name="T12" fmla="+- 0 9996 -1557"/>
                <a:gd name="T13" fmla="*/ T12 w 1133"/>
                <a:gd name="T14" fmla="+- 0 2080 13305"/>
                <a:gd name="T15" fmla="*/ 2080 h 51"/>
                <a:gd name="T16" fmla="+- 0 9971 -1557"/>
                <a:gd name="T17" fmla="*/ T16 w 1133"/>
                <a:gd name="T18" fmla="+- 0 2097 13305"/>
                <a:gd name="T19" fmla="*/ 2097 h 51"/>
                <a:gd name="T20" fmla="+- 0 9950 -1557"/>
                <a:gd name="T21" fmla="*/ T20 w 1133"/>
                <a:gd name="T22" fmla="+- 0 2120 13305"/>
                <a:gd name="T23" fmla="*/ 2120 h 51"/>
                <a:gd name="T24" fmla="+- 0 9147 -1557"/>
                <a:gd name="T25" fmla="*/ T24 w 1133"/>
                <a:gd name="T26" fmla="+- 0 2070 13305"/>
                <a:gd name="T27" fmla="*/ 2070 h 51"/>
                <a:gd name="T28" fmla="+- 0 9169 -1557"/>
                <a:gd name="T29" fmla="*/ T28 w 1133"/>
                <a:gd name="T30" fmla="+- 0 2074 13305"/>
                <a:gd name="T31" fmla="*/ 2074 h 51"/>
                <a:gd name="T32" fmla="+- 0 9189 -1557"/>
                <a:gd name="T33" fmla="*/ T32 w 1133"/>
                <a:gd name="T34" fmla="+- 0 2081 13305"/>
                <a:gd name="T35" fmla="*/ 2081 h 51"/>
                <a:gd name="T36" fmla="+- 0 9208 -1557"/>
                <a:gd name="T37" fmla="*/ T36 w 1133"/>
                <a:gd name="T38" fmla="+- 0 2090 13305"/>
                <a:gd name="T39" fmla="*/ 2090 h 51"/>
                <a:gd name="T40" fmla="+- 0 9225 -1557"/>
                <a:gd name="T41" fmla="*/ T40 w 1133"/>
                <a:gd name="T42" fmla="+- 0 2102 13305"/>
                <a:gd name="T43" fmla="*/ 2102 h 51"/>
                <a:gd name="T44" fmla="+- 0 9056 -1557"/>
                <a:gd name="T45" fmla="*/ T44 w 1133"/>
                <a:gd name="T46" fmla="+- 0 2070 13305"/>
                <a:gd name="T47" fmla="*/ 2070 h 51"/>
                <a:gd name="T48" fmla="+- 0 9147 -1557"/>
                <a:gd name="T49" fmla="*/ T48 w 1133"/>
                <a:gd name="T50" fmla="+- 0 2070 13305"/>
                <a:gd name="T51" fmla="*/ 2070 h 5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3" h="51">
                  <a:moveTo>
                    <a:pt x="11745" y="-11236"/>
                  </a:moveTo>
                  <a:lnTo>
                    <a:pt x="11610" y="-11236"/>
                  </a:lnTo>
                  <a:lnTo>
                    <a:pt x="11580" y="-11234"/>
                  </a:lnTo>
                  <a:lnTo>
                    <a:pt x="11553" y="-11225"/>
                  </a:lnTo>
                  <a:lnTo>
                    <a:pt x="11528" y="-11208"/>
                  </a:lnTo>
                  <a:lnTo>
                    <a:pt x="11507" y="-11185"/>
                  </a:lnTo>
                  <a:moveTo>
                    <a:pt x="10704" y="-11235"/>
                  </a:moveTo>
                  <a:lnTo>
                    <a:pt x="10726" y="-11231"/>
                  </a:lnTo>
                  <a:lnTo>
                    <a:pt x="10746" y="-11224"/>
                  </a:lnTo>
                  <a:lnTo>
                    <a:pt x="10765" y="-11215"/>
                  </a:lnTo>
                  <a:lnTo>
                    <a:pt x="10782" y="-11203"/>
                  </a:lnTo>
                  <a:moveTo>
                    <a:pt x="10613" y="-11235"/>
                  </a:moveTo>
                  <a:lnTo>
                    <a:pt x="10704" y="-11235"/>
                  </a:lnTo>
                </a:path>
              </a:pathLst>
            </a:custGeom>
            <a:noFill/>
            <a:ln w="5880">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22" name="Picture 5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0" y="1580"/>
              <a:ext cx="13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 name="AutoShape 520"/>
            <p:cNvSpPr>
              <a:spLocks/>
            </p:cNvSpPr>
            <p:nvPr/>
          </p:nvSpPr>
          <p:spPr bwMode="auto">
            <a:xfrm>
              <a:off x="-425" y="13246"/>
              <a:ext cx="435" cy="119"/>
            </a:xfrm>
            <a:custGeom>
              <a:avLst/>
              <a:gdLst>
                <a:gd name="T0" fmla="+- 0 6324 -425"/>
                <a:gd name="T1" fmla="*/ T0 w 435"/>
                <a:gd name="T2" fmla="+- 0 1638 13246"/>
                <a:gd name="T3" fmla="*/ 1638 h 119"/>
                <a:gd name="T4" fmla="+- 0 6741 -425"/>
                <a:gd name="T5" fmla="*/ T4 w 435"/>
                <a:gd name="T6" fmla="+- 0 1638 13246"/>
                <a:gd name="T7" fmla="*/ 1638 h 119"/>
                <a:gd name="T8" fmla="+- 0 6668 -425"/>
                <a:gd name="T9" fmla="*/ T8 w 435"/>
                <a:gd name="T10" fmla="+- 0 1579 13246"/>
                <a:gd name="T11" fmla="*/ 1579 h 119"/>
                <a:gd name="T12" fmla="+- 0 6759 -425"/>
                <a:gd name="T13" fmla="*/ T12 w 435"/>
                <a:gd name="T14" fmla="+- 0 1638 13246"/>
                <a:gd name="T15" fmla="*/ 1638 h 119"/>
                <a:gd name="T16" fmla="+- 0 6668 -425"/>
                <a:gd name="T17" fmla="*/ T16 w 435"/>
                <a:gd name="T18" fmla="+- 0 1697 13246"/>
                <a:gd name="T19" fmla="*/ 1697 h 119"/>
              </a:gdLst>
              <a:ahLst/>
              <a:cxnLst>
                <a:cxn ang="0">
                  <a:pos x="T1" y="T3"/>
                </a:cxn>
                <a:cxn ang="0">
                  <a:pos x="T5" y="T7"/>
                </a:cxn>
                <a:cxn ang="0">
                  <a:pos x="T9" y="T11"/>
                </a:cxn>
                <a:cxn ang="0">
                  <a:pos x="T13" y="T15"/>
                </a:cxn>
                <a:cxn ang="0">
                  <a:pos x="T17" y="T19"/>
                </a:cxn>
              </a:cxnLst>
              <a:rect l="0" t="0" r="r" b="b"/>
              <a:pathLst>
                <a:path w="435" h="119">
                  <a:moveTo>
                    <a:pt x="6749" y="-11608"/>
                  </a:moveTo>
                  <a:lnTo>
                    <a:pt x="7166" y="-11608"/>
                  </a:lnTo>
                  <a:moveTo>
                    <a:pt x="7093" y="-11667"/>
                  </a:moveTo>
                  <a:lnTo>
                    <a:pt x="7184" y="-11608"/>
                  </a:lnTo>
                  <a:lnTo>
                    <a:pt x="7093" y="-11549"/>
                  </a:lnTo>
                </a:path>
              </a:pathLst>
            </a:custGeom>
            <a:noFill/>
            <a:ln w="14694">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24" name="Picture 5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4" y="2256"/>
              <a:ext cx="13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AutoShape 522"/>
            <p:cNvSpPr>
              <a:spLocks/>
            </p:cNvSpPr>
            <p:nvPr/>
          </p:nvSpPr>
          <p:spPr bwMode="auto">
            <a:xfrm>
              <a:off x="-395" y="13914"/>
              <a:ext cx="391" cy="119"/>
            </a:xfrm>
            <a:custGeom>
              <a:avLst/>
              <a:gdLst>
                <a:gd name="T0" fmla="+- 0 6354 -394"/>
                <a:gd name="T1" fmla="*/ T0 w 391"/>
                <a:gd name="T2" fmla="+- 0 2306 13915"/>
                <a:gd name="T3" fmla="*/ 2306 h 119"/>
                <a:gd name="T4" fmla="+- 0 6727 -394"/>
                <a:gd name="T5" fmla="*/ T4 w 391"/>
                <a:gd name="T6" fmla="+- 0 2306 13915"/>
                <a:gd name="T7" fmla="*/ 2306 h 119"/>
                <a:gd name="T8" fmla="+- 0 6654 -394"/>
                <a:gd name="T9" fmla="*/ T8 w 391"/>
                <a:gd name="T10" fmla="+- 0 2247 13915"/>
                <a:gd name="T11" fmla="*/ 2247 h 119"/>
                <a:gd name="T12" fmla="+- 0 6745 -394"/>
                <a:gd name="T13" fmla="*/ T12 w 391"/>
                <a:gd name="T14" fmla="+- 0 2306 13915"/>
                <a:gd name="T15" fmla="*/ 2306 h 119"/>
                <a:gd name="T16" fmla="+- 0 6654 -394"/>
                <a:gd name="T17" fmla="*/ T16 w 391"/>
                <a:gd name="T18" fmla="+- 0 2366 13915"/>
                <a:gd name="T19" fmla="*/ 2366 h 119"/>
              </a:gdLst>
              <a:ahLst/>
              <a:cxnLst>
                <a:cxn ang="0">
                  <a:pos x="T1" y="T3"/>
                </a:cxn>
                <a:cxn ang="0">
                  <a:pos x="T5" y="T7"/>
                </a:cxn>
                <a:cxn ang="0">
                  <a:pos x="T9" y="T11"/>
                </a:cxn>
                <a:cxn ang="0">
                  <a:pos x="T13" y="T15"/>
                </a:cxn>
                <a:cxn ang="0">
                  <a:pos x="T17" y="T19"/>
                </a:cxn>
              </a:cxnLst>
              <a:rect l="0" t="0" r="r" b="b"/>
              <a:pathLst>
                <a:path w="391" h="119">
                  <a:moveTo>
                    <a:pt x="6748" y="-11609"/>
                  </a:moveTo>
                  <a:lnTo>
                    <a:pt x="7121" y="-11609"/>
                  </a:lnTo>
                  <a:moveTo>
                    <a:pt x="7048" y="-11668"/>
                  </a:moveTo>
                  <a:lnTo>
                    <a:pt x="7139" y="-11609"/>
                  </a:lnTo>
                  <a:lnTo>
                    <a:pt x="7048" y="-11549"/>
                  </a:lnTo>
                </a:path>
              </a:pathLst>
            </a:custGeom>
            <a:noFill/>
            <a:ln w="14694">
              <a:solidFill>
                <a:srgbClr val="231F2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26" name="Picture 5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2" y="2240"/>
              <a:ext cx="12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2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Classification of Thermodynamic Processes</a:t>
            </a:r>
            <a:endParaRPr lang="en-IN" dirty="0"/>
          </a:p>
        </p:txBody>
      </p:sp>
      <p:sp>
        <p:nvSpPr>
          <p:cNvPr id="3" name="Content Placeholder 2"/>
          <p:cNvSpPr>
            <a:spLocks noGrp="1"/>
          </p:cNvSpPr>
          <p:nvPr>
            <p:ph idx="1"/>
          </p:nvPr>
        </p:nvSpPr>
        <p:spPr>
          <a:xfrm>
            <a:off x="913795" y="2096064"/>
            <a:ext cx="10353762" cy="4548576"/>
          </a:xfrm>
        </p:spPr>
        <p:txBody>
          <a:bodyPr>
            <a:normAutofit lnSpcReduction="10000"/>
          </a:bodyPr>
          <a:lstStyle/>
          <a:p>
            <a:r>
              <a:rPr lang="en-US" dirty="0">
                <a:effectLst/>
              </a:rPr>
              <a:t>F</a:t>
            </a:r>
            <a:r>
              <a:rPr lang="en-US" dirty="0" smtClean="0">
                <a:effectLst/>
              </a:rPr>
              <a:t>or </a:t>
            </a:r>
            <a:r>
              <a:rPr lang="en-US" dirty="0">
                <a:effectLst/>
              </a:rPr>
              <a:t>the sake of measurement, any one of the state variables is held constant and other two are varied. </a:t>
            </a:r>
            <a:endParaRPr lang="en-US" dirty="0" smtClean="0">
              <a:effectLst/>
            </a:endParaRPr>
          </a:p>
          <a:p>
            <a:r>
              <a:rPr lang="en-US" dirty="0" smtClean="0">
                <a:effectLst/>
              </a:rPr>
              <a:t>This </a:t>
            </a:r>
            <a:r>
              <a:rPr lang="en-US" dirty="0">
                <a:effectLst/>
              </a:rPr>
              <a:t>leads us to a very useful way of classifying thermodynamic </a:t>
            </a:r>
            <a:r>
              <a:rPr lang="en-US" dirty="0" smtClean="0">
                <a:effectLst/>
              </a:rPr>
              <a:t>processes.</a:t>
            </a:r>
          </a:p>
          <a:p>
            <a:pPr marL="457200" indent="-457200">
              <a:buFont typeface="+mj-lt"/>
              <a:buAutoNum type="arabicPeriod"/>
            </a:pPr>
            <a:r>
              <a:rPr lang="en-US" dirty="0">
                <a:effectLst/>
              </a:rPr>
              <a:t>Reversible and Irreversible </a:t>
            </a:r>
            <a:r>
              <a:rPr lang="en-US" dirty="0" smtClean="0">
                <a:effectLst/>
              </a:rPr>
              <a:t>Processes</a:t>
            </a:r>
          </a:p>
          <a:p>
            <a:pPr marL="457200" indent="-457200">
              <a:buFont typeface="+mj-lt"/>
              <a:buAutoNum type="arabicPeriod"/>
            </a:pPr>
            <a:r>
              <a:rPr lang="en-US" dirty="0">
                <a:effectLst/>
              </a:rPr>
              <a:t>Isothermal </a:t>
            </a:r>
            <a:r>
              <a:rPr lang="en-US" dirty="0" smtClean="0">
                <a:effectLst/>
              </a:rPr>
              <a:t>process</a:t>
            </a:r>
          </a:p>
          <a:p>
            <a:pPr marL="457200" indent="-457200">
              <a:buFont typeface="+mj-lt"/>
              <a:buAutoNum type="arabicPeriod"/>
            </a:pPr>
            <a:r>
              <a:rPr lang="en-US" dirty="0">
                <a:effectLst/>
              </a:rPr>
              <a:t>Isobaric </a:t>
            </a:r>
            <a:r>
              <a:rPr lang="en-US" dirty="0" smtClean="0">
                <a:effectLst/>
              </a:rPr>
              <a:t>process</a:t>
            </a:r>
          </a:p>
          <a:p>
            <a:pPr marL="457200" indent="-457200">
              <a:buFont typeface="+mj-lt"/>
              <a:buAutoNum type="arabicPeriod"/>
            </a:pPr>
            <a:r>
              <a:rPr lang="en-US" dirty="0">
                <a:effectLst/>
              </a:rPr>
              <a:t>Isochoric </a:t>
            </a:r>
            <a:r>
              <a:rPr lang="en-US" dirty="0" smtClean="0">
                <a:effectLst/>
              </a:rPr>
              <a:t>process</a:t>
            </a:r>
          </a:p>
          <a:p>
            <a:pPr marL="457200" indent="-457200">
              <a:buFont typeface="+mj-lt"/>
              <a:buAutoNum type="arabicPeriod"/>
            </a:pPr>
            <a:r>
              <a:rPr lang="en-US" dirty="0">
                <a:effectLst/>
              </a:rPr>
              <a:t>Adiabatic </a:t>
            </a:r>
            <a:r>
              <a:rPr lang="en-US" dirty="0" smtClean="0">
                <a:effectLst/>
              </a:rPr>
              <a:t>process</a:t>
            </a:r>
          </a:p>
          <a:p>
            <a:pPr marL="457200" indent="-457200">
              <a:buFont typeface="+mj-lt"/>
              <a:buAutoNum type="arabicPeriod"/>
            </a:pPr>
            <a:r>
              <a:rPr lang="en-US" dirty="0">
                <a:effectLst/>
              </a:rPr>
              <a:t>Cyclic </a:t>
            </a:r>
            <a:r>
              <a:rPr lang="en-US" dirty="0" smtClean="0">
                <a:effectLst/>
              </a:rPr>
              <a:t>Process</a:t>
            </a:r>
          </a:p>
          <a:p>
            <a:pPr marL="457200" indent="-457200">
              <a:buFont typeface="+mj-lt"/>
              <a:buAutoNum type="arabicPeriod"/>
            </a:pPr>
            <a:r>
              <a:rPr lang="en-US" dirty="0">
                <a:effectLst/>
              </a:rPr>
              <a:t>Free Expansion</a:t>
            </a:r>
            <a:endParaRPr lang="en-IN" dirty="0"/>
          </a:p>
        </p:txBody>
      </p:sp>
    </p:spTree>
    <p:extLst>
      <p:ext uri="{BB962C8B-B14F-4D97-AF65-F5344CB8AC3E}">
        <p14:creationId xmlns:p14="http://schemas.microsoft.com/office/powerpoint/2010/main" val="29319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Reversible and Irreversible Processes</a:t>
            </a:r>
            <a:endParaRPr lang="en-IN" dirty="0"/>
          </a:p>
        </p:txBody>
      </p:sp>
      <p:sp>
        <p:nvSpPr>
          <p:cNvPr id="3" name="Content Placeholder 2"/>
          <p:cNvSpPr>
            <a:spLocks noGrp="1"/>
          </p:cNvSpPr>
          <p:nvPr>
            <p:ph idx="1"/>
          </p:nvPr>
        </p:nvSpPr>
        <p:spPr/>
        <p:txBody>
          <a:bodyPr>
            <a:normAutofit lnSpcReduction="10000"/>
          </a:bodyPr>
          <a:lstStyle/>
          <a:p>
            <a:r>
              <a:rPr lang="en-US" dirty="0">
                <a:solidFill>
                  <a:srgbClr val="FFFF00"/>
                </a:solidFill>
                <a:effectLst/>
              </a:rPr>
              <a:t>Irreversible </a:t>
            </a:r>
            <a:r>
              <a:rPr lang="en-US" dirty="0" smtClean="0">
                <a:solidFill>
                  <a:srgbClr val="FFFF00"/>
                </a:solidFill>
                <a:effectLst/>
              </a:rPr>
              <a:t>Processes:</a:t>
            </a:r>
            <a:r>
              <a:rPr lang="en-US" dirty="0" smtClean="0">
                <a:effectLst/>
              </a:rPr>
              <a:t> The process do </a:t>
            </a:r>
            <a:r>
              <a:rPr lang="en-US" dirty="0">
                <a:effectLst/>
              </a:rPr>
              <a:t>not restore the initial state of the </a:t>
            </a:r>
            <a:r>
              <a:rPr lang="en-US" dirty="0" smtClean="0">
                <a:effectLst/>
              </a:rPr>
              <a:t>system is called  irreversible process.</a:t>
            </a:r>
          </a:p>
          <a:p>
            <a:r>
              <a:rPr lang="en-US" dirty="0" smtClean="0">
                <a:effectLst/>
              </a:rPr>
              <a:t>Eg. </a:t>
            </a:r>
            <a:r>
              <a:rPr lang="en-US" dirty="0">
                <a:effectLst/>
              </a:rPr>
              <a:t>Puncturing an inflated balloon or a </a:t>
            </a:r>
            <a:r>
              <a:rPr lang="en-US" dirty="0" smtClean="0">
                <a:effectLst/>
              </a:rPr>
              <a:t>tire, </a:t>
            </a:r>
            <a:r>
              <a:rPr lang="en-US" dirty="0">
                <a:effectLst/>
              </a:rPr>
              <a:t>rubbing our palms together, burning a </a:t>
            </a:r>
            <a:r>
              <a:rPr lang="en-US" dirty="0" smtClean="0">
                <a:effectLst/>
              </a:rPr>
              <a:t>candle.</a:t>
            </a:r>
          </a:p>
          <a:p>
            <a:r>
              <a:rPr lang="en-US" dirty="0" smtClean="0">
                <a:solidFill>
                  <a:srgbClr val="FFFF00"/>
                </a:solidFill>
                <a:effectLst/>
              </a:rPr>
              <a:t>Reversible Process:</a:t>
            </a:r>
            <a:r>
              <a:rPr lang="en-US" dirty="0" smtClean="0">
                <a:effectLst/>
              </a:rPr>
              <a:t> </a:t>
            </a:r>
            <a:r>
              <a:rPr lang="en-US" dirty="0">
                <a:effectLst/>
              </a:rPr>
              <a:t>The process </a:t>
            </a:r>
            <a:r>
              <a:rPr lang="en-US" dirty="0" smtClean="0">
                <a:effectLst/>
              </a:rPr>
              <a:t>in which  </a:t>
            </a:r>
            <a:r>
              <a:rPr lang="en-US" dirty="0">
                <a:effectLst/>
              </a:rPr>
              <a:t>initial sates of  the  system can be </a:t>
            </a:r>
            <a:r>
              <a:rPr lang="en-US" dirty="0" smtClean="0">
                <a:effectLst/>
              </a:rPr>
              <a:t>restored is called Reversible process.</a:t>
            </a:r>
          </a:p>
          <a:p>
            <a:r>
              <a:rPr lang="en-US" dirty="0" smtClean="0">
                <a:effectLst/>
              </a:rPr>
              <a:t>Ex.  </a:t>
            </a:r>
            <a:r>
              <a:rPr lang="en-US" dirty="0">
                <a:effectLst/>
              </a:rPr>
              <a:t>M</a:t>
            </a:r>
            <a:r>
              <a:rPr lang="en-US" dirty="0" smtClean="0">
                <a:effectLst/>
              </a:rPr>
              <a:t>elting   </a:t>
            </a:r>
            <a:r>
              <a:rPr lang="en-US" dirty="0">
                <a:effectLst/>
              </a:rPr>
              <a:t>of ice, freezing of water, boiling of water, condensation of </a:t>
            </a:r>
            <a:r>
              <a:rPr lang="en-US" dirty="0" smtClean="0">
                <a:effectLst/>
              </a:rPr>
              <a:t>steam</a:t>
            </a:r>
          </a:p>
          <a:p>
            <a:r>
              <a:rPr lang="en-US" i="1" dirty="0">
                <a:effectLst/>
              </a:rPr>
              <a:t>A real thermodynamic process will always encounter some loss due to friction or some other dissipative forces</a:t>
            </a:r>
            <a:endParaRPr lang="en-IN" dirty="0"/>
          </a:p>
        </p:txBody>
      </p:sp>
    </p:spTree>
    <p:extLst>
      <p:ext uri="{BB962C8B-B14F-4D97-AF65-F5344CB8AC3E}">
        <p14:creationId xmlns:p14="http://schemas.microsoft.com/office/powerpoint/2010/main" val="249180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Cause of Irreversibility</a:t>
            </a:r>
            <a:endParaRPr lang="en-IN" dirty="0"/>
          </a:p>
        </p:txBody>
      </p:sp>
      <p:sp>
        <p:nvSpPr>
          <p:cNvPr id="3" name="Content Placeholder 2"/>
          <p:cNvSpPr>
            <a:spLocks noGrp="1"/>
          </p:cNvSpPr>
          <p:nvPr>
            <p:ph idx="1"/>
          </p:nvPr>
        </p:nvSpPr>
        <p:spPr/>
        <p:txBody>
          <a:bodyPr/>
          <a:lstStyle/>
          <a:p>
            <a:r>
              <a:rPr lang="en-US" dirty="0">
                <a:effectLst/>
              </a:rPr>
              <a:t>There are two main reasons of the irreversibility of a thermodynamic </a:t>
            </a:r>
            <a:r>
              <a:rPr lang="en-US" dirty="0" smtClean="0">
                <a:effectLst/>
              </a:rPr>
              <a:t>process</a:t>
            </a:r>
          </a:p>
          <a:p>
            <a:pPr marL="457200" indent="-457200">
              <a:buFont typeface="+mj-lt"/>
              <a:buAutoNum type="arabicPeriod"/>
            </a:pPr>
            <a:r>
              <a:rPr lang="en-US" dirty="0">
                <a:effectLst/>
              </a:rPr>
              <a:t>Many processes such as a free expansion or an explosive chemical reaction take the system to non-equilibrium </a:t>
            </a:r>
            <a:r>
              <a:rPr lang="en-US" dirty="0" smtClean="0">
                <a:effectLst/>
              </a:rPr>
              <a:t>states</a:t>
            </a:r>
          </a:p>
          <a:p>
            <a:pPr marL="457200" indent="-457200">
              <a:buFont typeface="+mj-lt"/>
              <a:buAutoNum type="arabicPeriod"/>
            </a:pPr>
            <a:r>
              <a:rPr lang="en-US" dirty="0">
                <a:effectLst/>
              </a:rPr>
              <a:t>Most processes involve </a:t>
            </a:r>
            <a:r>
              <a:rPr lang="en-US" dirty="0" smtClean="0">
                <a:effectLst/>
              </a:rPr>
              <a:t>friction</a:t>
            </a:r>
            <a:r>
              <a:rPr lang="en-US" dirty="0">
                <a:effectLst/>
              </a:rPr>
              <a:t>, viscosity or some other dissipative </a:t>
            </a:r>
            <a:r>
              <a:rPr lang="en-US" dirty="0" smtClean="0">
                <a:effectLst/>
              </a:rPr>
              <a:t>forces, which </a:t>
            </a:r>
            <a:r>
              <a:rPr lang="en-US" dirty="0">
                <a:effectLst/>
              </a:rPr>
              <a:t>can be minimized at best, but cannot be fully eliminated</a:t>
            </a:r>
            <a:endParaRPr lang="en-IN" dirty="0"/>
          </a:p>
        </p:txBody>
      </p:sp>
    </p:spTree>
    <p:extLst>
      <p:ext uri="{BB962C8B-B14F-4D97-AF65-F5344CB8AC3E}">
        <p14:creationId xmlns:p14="http://schemas.microsoft.com/office/powerpoint/2010/main" val="211353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Assumptions for discussion of thermodynamic processes</a:t>
            </a:r>
            <a:endParaRPr lang="en-IN" dirty="0"/>
          </a:p>
        </p:txBody>
      </p:sp>
      <p:sp>
        <p:nvSpPr>
          <p:cNvPr id="3" name="Content Placeholder 2"/>
          <p:cNvSpPr>
            <a:spLocks noGrp="1"/>
          </p:cNvSpPr>
          <p:nvPr>
            <p:ph idx="1"/>
          </p:nvPr>
        </p:nvSpPr>
        <p:spPr>
          <a:xfrm>
            <a:off x="261258" y="2096064"/>
            <a:ext cx="11538856" cy="4522450"/>
          </a:xfrm>
        </p:spPr>
        <p:txBody>
          <a:bodyPr>
            <a:normAutofit/>
          </a:bodyPr>
          <a:lstStyle/>
          <a:p>
            <a:pPr marL="457200" indent="-457200">
              <a:buFont typeface="+mj-lt"/>
              <a:buAutoNum type="arabicPeriod"/>
            </a:pPr>
            <a:r>
              <a:rPr lang="en-US" dirty="0">
                <a:effectLst/>
              </a:rPr>
              <a:t>Majority of the thermodynamic processes we will be discussing in the following sections are  reversible.  That  is,  they are quasistatic in nature. They are extremely slow and the system undergoes infinitesimal change at every stage except the adiabatic processes</a:t>
            </a:r>
            <a:r>
              <a:rPr lang="en-US" dirty="0" smtClean="0">
                <a:effectLst/>
              </a:rPr>
              <a:t>.</a:t>
            </a:r>
            <a:r>
              <a:rPr lang="en-US" dirty="0">
                <a:effectLst/>
              </a:rPr>
              <a:t> The system is, therefore, in thermodynamic equilibrium during all the </a:t>
            </a:r>
            <a:r>
              <a:rPr lang="en-US" dirty="0" smtClean="0">
                <a:effectLst/>
              </a:rPr>
              <a:t>change</a:t>
            </a:r>
            <a:endParaRPr lang="en-IN" dirty="0">
              <a:effectLst/>
            </a:endParaRPr>
          </a:p>
          <a:p>
            <a:pPr marL="457200" indent="-457200">
              <a:buFont typeface="+mj-lt"/>
              <a:buAutoNum type="arabicPeriod"/>
            </a:pPr>
            <a:r>
              <a:rPr lang="en-US" dirty="0">
                <a:effectLst/>
              </a:rPr>
              <a:t>The ‘system’ involved in all the processes is an ideal gas enclosed in a cylinder having a movable, frictionless, and massless piston</a:t>
            </a:r>
            <a:r>
              <a:rPr lang="en-US" dirty="0" smtClean="0">
                <a:effectLst/>
              </a:rPr>
              <a:t>.</a:t>
            </a:r>
            <a:r>
              <a:rPr lang="en-US" dirty="0">
                <a:effectLst/>
              </a:rPr>
              <a:t> Depending on the  requirements  of the process, the walls of the </a:t>
            </a:r>
            <a:r>
              <a:rPr lang="en-US" dirty="0" smtClean="0">
                <a:effectLst/>
              </a:rPr>
              <a:t>cylinder </a:t>
            </a:r>
            <a:r>
              <a:rPr lang="en-US" dirty="0">
                <a:effectLst/>
              </a:rPr>
              <a:t>can be good thermal conductors (for an isothermal process) or can be </a:t>
            </a:r>
            <a:r>
              <a:rPr lang="en-US" dirty="0" smtClean="0">
                <a:effectLst/>
              </a:rPr>
              <a:t>thermally</a:t>
            </a:r>
            <a:r>
              <a:rPr lang="en-US" dirty="0">
                <a:effectLst/>
              </a:rPr>
              <a:t> insulating (for an adiabatic process</a:t>
            </a:r>
            <a:r>
              <a:rPr lang="en-US" dirty="0" smtClean="0">
                <a:effectLst/>
              </a:rPr>
              <a:t>).</a:t>
            </a:r>
          </a:p>
          <a:p>
            <a:pPr marL="457200" indent="-457200">
              <a:buFont typeface="+mj-lt"/>
              <a:buAutoNum type="arabicPeriod"/>
            </a:pPr>
            <a:r>
              <a:rPr lang="en-US" dirty="0">
                <a:effectLst/>
              </a:rPr>
              <a:t>The ideal gas equation is applicable to the </a:t>
            </a:r>
            <a:r>
              <a:rPr lang="en-US" dirty="0" smtClean="0">
                <a:effectLst/>
              </a:rPr>
              <a:t>system.</a:t>
            </a:r>
            <a:endParaRPr lang="en-IN" dirty="0">
              <a:effectLst/>
            </a:endParaRPr>
          </a:p>
          <a:p>
            <a:pPr marL="457200" indent="-457200">
              <a:buFont typeface="+mj-lt"/>
              <a:buAutoNum type="arabicPeriod"/>
            </a:pPr>
            <a:endParaRPr lang="en-IN" dirty="0"/>
          </a:p>
        </p:txBody>
      </p:sp>
    </p:spTree>
    <p:extLst>
      <p:ext uri="{BB962C8B-B14F-4D97-AF65-F5344CB8AC3E}">
        <p14:creationId xmlns:p14="http://schemas.microsoft.com/office/powerpoint/2010/main" val="358139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Isothermal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effectLst/>
                  </a:rPr>
                  <a:t>A process in which change in pressure </a:t>
                </a:r>
                <a:r>
                  <a:rPr lang="en-US" dirty="0" smtClean="0">
                    <a:effectLst/>
                  </a:rPr>
                  <a:t>and </a:t>
                </a:r>
                <a:r>
                  <a:rPr lang="en-US" dirty="0">
                    <a:effectLst/>
                  </a:rPr>
                  <a:t>volume takes place at a constant temperature is called an isothermal process or isothermal change. </a:t>
                </a:r>
                <a:endParaRPr lang="en-US" dirty="0" smtClean="0">
                  <a:effectLst/>
                </a:endParaRPr>
              </a:p>
              <a:p>
                <a:r>
                  <a:rPr lang="en-US" dirty="0" smtClean="0">
                    <a:effectLst/>
                  </a:rPr>
                  <a:t>For </a:t>
                </a:r>
                <a:r>
                  <a:rPr lang="en-US" dirty="0">
                    <a:effectLst/>
                  </a:rPr>
                  <a:t>such a system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T </a:t>
                </a:r>
                <a:r>
                  <a:rPr lang="en-US" dirty="0">
                    <a:effectLst/>
                  </a:rPr>
                  <a:t>= 0. </a:t>
                </a:r>
                <a:r>
                  <a:rPr lang="en-US" i="1" dirty="0" smtClean="0">
                    <a:effectLst/>
                  </a:rPr>
                  <a:t>Isothermal </a:t>
                </a:r>
                <a:r>
                  <a:rPr lang="en-US" i="1" dirty="0">
                    <a:effectLst/>
                  </a:rPr>
                  <a:t>process is a constant temperature </a:t>
                </a:r>
                <a:r>
                  <a:rPr lang="en-US" i="1" dirty="0" smtClean="0">
                    <a:effectLst/>
                  </a:rPr>
                  <a:t>process</a:t>
                </a:r>
              </a:p>
              <a:p>
                <a:r>
                  <a:rPr lang="en-US" dirty="0">
                    <a:effectLst/>
                  </a:rPr>
                  <a:t>This is possible when a system is in good </a:t>
                </a:r>
                <a:r>
                  <a:rPr lang="en-US" dirty="0" smtClean="0">
                    <a:effectLst/>
                  </a:rPr>
                  <a:t>thermal </a:t>
                </a:r>
                <a:r>
                  <a:rPr lang="en-US" dirty="0">
                    <a:effectLst/>
                  </a:rPr>
                  <a:t>contact with its environment, and the transfer of heat from, or to the system, is extremely slow so that thermal equilibrium is maintained throughout the change</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30" t="-165"/>
                </a:stretch>
              </a:blipFill>
            </p:spPr>
            <p:txBody>
              <a:bodyPr/>
              <a:lstStyle/>
              <a:p>
                <a:r>
                  <a:rPr lang="en-IN">
                    <a:noFill/>
                  </a:rPr>
                  <a:t> </a:t>
                </a:r>
              </a:p>
            </p:txBody>
          </p:sp>
        </mc:Fallback>
      </mc:AlternateContent>
    </p:spTree>
    <p:extLst>
      <p:ext uri="{BB962C8B-B14F-4D97-AF65-F5344CB8AC3E}">
        <p14:creationId xmlns:p14="http://schemas.microsoft.com/office/powerpoint/2010/main" val="367509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609601"/>
            <a:ext cx="11128219" cy="548640"/>
          </a:xfrm>
        </p:spPr>
        <p:txBody>
          <a:bodyPr>
            <a:normAutofit fontScale="90000"/>
          </a:bodyPr>
          <a:lstStyle/>
          <a:p>
            <a:r>
              <a:rPr lang="en-US" dirty="0">
                <a:effectLst/>
              </a:rPr>
              <a:t>Thermodynamics of Isothermal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8468" y="1280160"/>
                <a:ext cx="10049691" cy="5364480"/>
              </a:xfrm>
            </p:spPr>
            <p:txBody>
              <a:bodyPr>
                <a:normAutofit fontScale="85000" lnSpcReduction="10000"/>
              </a:bodyPr>
              <a:lstStyle/>
              <a:p>
                <a:r>
                  <a:rPr lang="en-US" dirty="0" smtClean="0">
                    <a:effectLst/>
                  </a:rPr>
                  <a:t>The </a:t>
                </a:r>
                <a:r>
                  <a:rPr lang="en-US" dirty="0">
                    <a:effectLst/>
                  </a:rPr>
                  <a:t>equation of state for an isothermal change is given </a:t>
                </a:r>
                <a:r>
                  <a:rPr lang="en-US" dirty="0" smtClean="0">
                    <a:effectLst/>
                  </a:rPr>
                  <a:t>by  PV= constant </a:t>
                </a:r>
              </a:p>
              <a:p>
                <a:r>
                  <a:rPr lang="en-US" dirty="0">
                    <a:effectLst/>
                  </a:rPr>
                  <a:t>If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𝑃</m:t>
                        </m:r>
                      </m:e>
                      <m:sub>
                        <m:r>
                          <a:rPr lang="en-IN" b="0" i="1" smtClean="0">
                            <a:effectLst/>
                            <a:latin typeface="Cambria Math" panose="02040503050406030204" pitchFamily="18" charset="0"/>
                          </a:rPr>
                          <m:t>𝑖</m:t>
                        </m:r>
                      </m:sub>
                    </m:sSub>
                  </m:oMath>
                </a14:m>
                <a:r>
                  <a:rPr lang="en-US" i="1" dirty="0" smtClean="0">
                    <a:effectLst/>
                  </a:rPr>
                  <a:t>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dirty="0" smtClean="0">
                    <a:effectLst/>
                  </a:rPr>
                  <a:t>  </a:t>
                </a:r>
                <a:r>
                  <a:rPr lang="en-US" dirty="0">
                    <a:effectLst/>
                  </a:rPr>
                  <a:t>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𝑓</m:t>
                        </m:r>
                      </m:sub>
                    </m:sSub>
                  </m:oMath>
                </a14:m>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Sub>
                  </m:oMath>
                </a14:m>
                <a:r>
                  <a:rPr lang="en-US" i="1" dirty="0" smtClean="0">
                    <a:effectLst/>
                  </a:rPr>
                  <a:t> </a:t>
                </a:r>
                <a:r>
                  <a:rPr lang="en-US" dirty="0">
                    <a:effectLst/>
                  </a:rPr>
                  <a:t>are  the  variables  of a system in its initial and the final states </a:t>
                </a:r>
                <a:r>
                  <a:rPr lang="en-US" dirty="0" smtClean="0">
                    <a:effectLst/>
                  </a:rPr>
                  <a:t>respectively then,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𝑖</m:t>
                        </m:r>
                      </m:sub>
                    </m:sSub>
                  </m:oMath>
                </a14:m>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r>
                      <a:rPr lang="en-IN" b="0" i="1" smtClean="0">
                        <a:effectLst/>
                        <a:latin typeface="Cambria Math" panose="02040503050406030204" pitchFamily="18" charset="0"/>
                      </a:rPr>
                      <m:t>=</m:t>
                    </m:r>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𝑓</m:t>
                        </m:r>
                      </m:sub>
                    </m:sSub>
                    <m:r>
                      <m:rPr>
                        <m:nor/>
                      </m:rPr>
                      <a:rPr lang="en-US" i="1" dirty="0">
                        <a:effectLst/>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r>
                      <a:rPr lang="en-IN" b="0" i="1" smtClean="0">
                        <a:effectLst/>
                        <a:latin typeface="Cambria Math" panose="02040503050406030204" pitchFamily="18" charset="0"/>
                      </a:rPr>
                      <m:t>=</m:t>
                    </m:r>
                    <m:r>
                      <a:rPr lang="en-IN" b="0" i="1" smtClean="0">
                        <a:effectLst/>
                        <a:latin typeface="Cambria Math" panose="02040503050406030204" pitchFamily="18" charset="0"/>
                      </a:rPr>
                      <m:t>𝑐𝑜𝑛𝑠𝑡𝑎𝑛𝑡</m:t>
                    </m:r>
                  </m:oMath>
                </a14:m>
                <a:endParaRPr lang="en-US" dirty="0">
                  <a:effectLst/>
                </a:endParaRPr>
              </a:p>
              <a:p>
                <a:r>
                  <a:rPr lang="en-US" dirty="0">
                    <a:effectLst/>
                  </a:rPr>
                  <a:t>The work done in an infinitesimally  small  isothermal  expansion </a:t>
                </a:r>
                <a:r>
                  <a:rPr lang="en-US" dirty="0" smtClean="0">
                    <a:effectLst/>
                  </a:rPr>
                  <a:t>is</a:t>
                </a:r>
                <a:r>
                  <a:rPr lang="en-IN" dirty="0">
                    <a:effectLst/>
                  </a:rPr>
                  <a:t> </a:t>
                </a:r>
                <a:r>
                  <a:rPr lang="en-US" dirty="0" smtClean="0">
                    <a:effectLst/>
                  </a:rPr>
                  <a:t>given </a:t>
                </a:r>
                <a:r>
                  <a:rPr lang="en-US" dirty="0">
                    <a:effectLst/>
                  </a:rPr>
                  <a:t>by </a:t>
                </a:r>
                <a:r>
                  <a:rPr lang="en-US" dirty="0" smtClean="0">
                    <a:effectLst/>
                  </a:rPr>
                  <a:t> </a:t>
                </a:r>
                <a:r>
                  <a:rPr lang="en-US" i="1" dirty="0">
                    <a:effectLst/>
                  </a:rPr>
                  <a:t>dW </a:t>
                </a:r>
                <a:r>
                  <a:rPr lang="en-US" dirty="0">
                    <a:effectLst/>
                  </a:rPr>
                  <a:t>= </a:t>
                </a:r>
                <a:r>
                  <a:rPr lang="en-US" i="1" dirty="0" smtClean="0">
                    <a:effectLst/>
                  </a:rPr>
                  <a:t>P.dV</a:t>
                </a:r>
                <a:endParaRPr lang="en-US" dirty="0">
                  <a:effectLst/>
                </a:endParaRPr>
              </a:p>
              <a:p>
                <a:r>
                  <a:rPr lang="en-US" dirty="0" smtClean="0">
                    <a:effectLst/>
                  </a:rPr>
                  <a:t>Hence total work done  W=</a:t>
                </a:r>
                <a14:m>
                  <m:oMath xmlns:m="http://schemas.openxmlformats.org/officeDocument/2006/math">
                    <m:nary>
                      <m:naryPr>
                        <m:ctrlPr>
                          <a:rPr lang="en-US" i="1" smtClean="0">
                            <a:effectLst/>
                            <a:latin typeface="Cambria Math" panose="02040503050406030204" pitchFamily="18" charset="0"/>
                          </a:rPr>
                        </m:ctrlPr>
                      </m:naryPr>
                      <m:sub>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sub>
                      <m:sup>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sup>
                      <m:e>
                        <m:r>
                          <m:rPr>
                            <m:nor/>
                          </m:rPr>
                          <a:rPr lang="en-US" i="1">
                            <a:effectLst/>
                          </a:rPr>
                          <m:t>P</m:t>
                        </m:r>
                        <m:r>
                          <m:rPr>
                            <m:nor/>
                          </m:rPr>
                          <a:rPr lang="en-US" i="1">
                            <a:effectLst/>
                          </a:rPr>
                          <m:t>.</m:t>
                        </m:r>
                        <m:r>
                          <m:rPr>
                            <m:nor/>
                          </m:rPr>
                          <a:rPr lang="en-US" i="1">
                            <a:effectLst/>
                          </a:rPr>
                          <m:t>dV</m:t>
                        </m:r>
                      </m:e>
                    </m:nary>
                  </m:oMath>
                </a14:m>
                <a:endParaRPr lang="en-IN" dirty="0" smtClean="0"/>
              </a:p>
              <a:p>
                <a:r>
                  <a:rPr lang="en-IN" dirty="0" smtClean="0"/>
                  <a:t>But </a:t>
                </a:r>
                <a:r>
                  <a:rPr lang="en-US" i="1" dirty="0">
                    <a:effectLst/>
                  </a:rPr>
                  <a:t>P</a:t>
                </a:r>
                <a:r>
                  <a:rPr lang="en-US" i="1" dirty="0" smtClean="0">
                    <a:effectLst/>
                  </a:rPr>
                  <a:t>V </a:t>
                </a:r>
                <a:r>
                  <a:rPr lang="en-US" dirty="0">
                    <a:effectLst/>
                  </a:rPr>
                  <a:t>= </a:t>
                </a:r>
                <a:r>
                  <a:rPr lang="en-US" i="1" dirty="0" smtClean="0">
                    <a:effectLst/>
                  </a:rPr>
                  <a:t>nRT,  hence </a:t>
                </a:r>
                <a:r>
                  <a:rPr lang="en-US" dirty="0" smtClean="0">
                    <a:effectLst/>
                  </a:rPr>
                  <a:t>W=nRT</a:t>
                </a:r>
                <a14:m>
                  <m:oMath xmlns:m="http://schemas.openxmlformats.org/officeDocument/2006/math">
                    <m:nary>
                      <m:naryPr>
                        <m:ctrlPr>
                          <a:rPr lang="en-US" i="1">
                            <a:effectLst/>
                            <a:latin typeface="Cambria Math" panose="02040503050406030204" pitchFamily="18" charset="0"/>
                          </a:rPr>
                        </m:ctrlPr>
                      </m:naryPr>
                      <m:sub>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sub>
                      <m:sup>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sup>
                      <m:e>
                        <m:f>
                          <m:fPr>
                            <m:ctrlPr>
                              <a:rPr lang="en-US" i="1" dirty="0" smtClean="0">
                                <a:effectLst/>
                                <a:latin typeface="Cambria Math" panose="02040503050406030204" pitchFamily="18" charset="0"/>
                              </a:rPr>
                            </m:ctrlPr>
                          </m:fPr>
                          <m:num>
                            <m:r>
                              <a:rPr lang="en-IN" b="0" i="1" dirty="0" smtClean="0">
                                <a:effectLst/>
                                <a:latin typeface="Cambria Math" panose="02040503050406030204" pitchFamily="18" charset="0"/>
                              </a:rPr>
                              <m:t>𝑑𝑉</m:t>
                            </m:r>
                          </m:num>
                          <m:den>
                            <m:r>
                              <a:rPr lang="en-IN" b="0" i="1" dirty="0" smtClean="0">
                                <a:effectLst/>
                                <a:latin typeface="Cambria Math" panose="02040503050406030204" pitchFamily="18" charset="0"/>
                              </a:rPr>
                              <m:t>𝑉</m:t>
                            </m:r>
                          </m:den>
                        </m:f>
                      </m:e>
                    </m:nary>
                    <m:r>
                      <a:rPr lang="en-IN" b="0" i="1" dirty="0" smtClean="0">
                        <a:effectLst/>
                        <a:latin typeface="Cambria Math" panose="02040503050406030204" pitchFamily="18" charset="0"/>
                      </a:rPr>
                      <m:t>=</m:t>
                    </m:r>
                    <m:r>
                      <a:rPr lang="en-IN" b="0" i="1" dirty="0" smtClean="0">
                        <a:effectLst/>
                        <a:latin typeface="Cambria Math" panose="02040503050406030204" pitchFamily="18" charset="0"/>
                      </a:rPr>
                      <m:t>𝑛𝑅𝑇</m:t>
                    </m:r>
                    <m:r>
                      <a:rPr lang="en-IN" b="0" i="1" dirty="0" smtClean="0">
                        <a:effectLst/>
                        <a:latin typeface="Cambria Math" panose="02040503050406030204" pitchFamily="18" charset="0"/>
                      </a:rPr>
                      <m:t>(</m:t>
                    </m:r>
                    <m:r>
                      <a:rPr lang="en-IN" b="0" i="1" dirty="0" smtClean="0">
                        <a:effectLst/>
                        <a:latin typeface="Cambria Math" panose="02040503050406030204" pitchFamily="18" charset="0"/>
                      </a:rPr>
                      <m:t>𝑙𝑛</m:t>
                    </m:r>
                  </m:oMath>
                </a14:m>
                <a:r>
                  <a:rPr lang="en-IN" dirty="0" smtClean="0"/>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r>
                      <a:rPr lang="en-IN" b="0" i="0" smtClean="0">
                        <a:effectLst/>
                        <a:latin typeface="Cambria Math" panose="02040503050406030204" pitchFamily="18" charset="0"/>
                      </a:rPr>
                      <m:t>−</m:t>
                    </m:r>
                    <m:r>
                      <m:rPr>
                        <m:sty m:val="p"/>
                      </m:rPr>
                      <a:rPr lang="en-IN" b="0" i="0" smtClean="0">
                        <a:effectLst/>
                        <a:latin typeface="Cambria Math" panose="02040503050406030204" pitchFamily="18" charset="0"/>
                      </a:rPr>
                      <m:t>ln</m:t>
                    </m:r>
                    <m:r>
                      <a:rPr lang="en-IN" b="0" i="0" smtClean="0">
                        <a:effectLst/>
                        <a:latin typeface="Cambria Math" panose="02040503050406030204" pitchFamily="18" charset="0"/>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IN" dirty="0" smtClean="0"/>
                  <a:t>)= nRT </a:t>
                </a:r>
                <a14:m>
                  <m:oMath xmlns:m="http://schemas.openxmlformats.org/officeDocument/2006/math">
                    <m:func>
                      <m:funcPr>
                        <m:ctrlPr>
                          <a:rPr lang="en-IN" i="1" smtClean="0">
                            <a:latin typeface="Cambria Math" panose="02040503050406030204" pitchFamily="18" charset="0"/>
                          </a:rPr>
                        </m:ctrlPr>
                      </m:funcPr>
                      <m:fName>
                        <m:r>
                          <m:rPr>
                            <m:sty m:val="p"/>
                          </m:rPr>
                          <a:rPr lang="en-IN" i="0" smtClean="0">
                            <a:latin typeface="Cambria Math" panose="02040503050406030204" pitchFamily="18" charset="0"/>
                          </a:rPr>
                          <m:t>ln</m:t>
                        </m:r>
                      </m:fName>
                      <m:e>
                        <m:f>
                          <m:fPr>
                            <m:ctrlPr>
                              <a:rPr lang="en-IN" i="1" smtClean="0">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den>
                        </m:f>
                      </m:e>
                    </m:func>
                  </m:oMath>
                </a14:m>
                <a:endParaRPr lang="en-IN" dirty="0" smtClean="0"/>
              </a:p>
              <a:p>
                <a:r>
                  <a:rPr lang="en-US" dirty="0">
                    <a:effectLst/>
                  </a:rPr>
                  <a:t>For an ideal gas, its internal </a:t>
                </a:r>
                <a:r>
                  <a:rPr lang="en-US" dirty="0" smtClean="0">
                    <a:effectLst/>
                  </a:rPr>
                  <a:t>energy</a:t>
                </a:r>
                <a:r>
                  <a:rPr lang="en-IN" dirty="0">
                    <a:effectLst/>
                  </a:rPr>
                  <a:t> </a:t>
                </a:r>
                <a:r>
                  <a:rPr lang="en-US" dirty="0" smtClean="0">
                    <a:effectLst/>
                  </a:rPr>
                  <a:t>depends </a:t>
                </a:r>
                <a:r>
                  <a:rPr lang="en-US" dirty="0">
                    <a:effectLst/>
                  </a:rPr>
                  <a:t>on its temperature</a:t>
                </a:r>
                <a:r>
                  <a:rPr lang="en-US" dirty="0" smtClean="0">
                    <a:effectLst/>
                  </a:rPr>
                  <a:t>.</a:t>
                </a:r>
              </a:p>
              <a:p>
                <a:r>
                  <a:rPr lang="en-US" dirty="0">
                    <a:effectLst/>
                  </a:rPr>
                  <a:t>Therefore, during an isothermal process, the internal energy of an ideal gas remains constant </a:t>
                </a:r>
                <a:r>
                  <a:rPr lang="en-US" dirty="0" smtClean="0">
                    <a:effectLst/>
                  </a:rPr>
                  <a:t>(</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U </a:t>
                </a:r>
                <a:r>
                  <a:rPr lang="en-US" dirty="0">
                    <a:effectLst/>
                  </a:rPr>
                  <a:t>= 0) because its temperature is constant </a:t>
                </a:r>
                <a:r>
                  <a:rPr lang="en-US" dirty="0" smtClean="0">
                    <a:effectLst/>
                  </a:rPr>
                  <a:t>(</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T </a:t>
                </a:r>
                <a:r>
                  <a:rPr lang="en-US" dirty="0">
                    <a:effectLst/>
                  </a:rPr>
                  <a:t>= 0</a:t>
                </a:r>
                <a:r>
                  <a:rPr lang="en-US" dirty="0" smtClean="0">
                    <a:effectLst/>
                  </a:rPr>
                  <a:t>).</a:t>
                </a:r>
              </a:p>
              <a:p>
                <a:r>
                  <a:rPr lang="en-US" dirty="0" smtClean="0">
                    <a:effectLst/>
                  </a:rPr>
                  <a:t>Using first law of thermodynamic </a:t>
                </a:r>
                <a:r>
                  <a:rPr lang="en-IN" i="1" dirty="0">
                    <a:effectLst/>
                  </a:rPr>
                  <a:t> </a:t>
                </a:r>
                <a:r>
                  <a:rPr lang="en-IN" i="1" dirty="0" smtClean="0">
                    <a:effectLst/>
                  </a:rPr>
                  <a:t>Q</a:t>
                </a:r>
                <a:r>
                  <a:rPr lang="en-US" dirty="0" smtClean="0">
                    <a:effectLst/>
                  </a:rPr>
                  <a:t>= </a:t>
                </a:r>
                <a:r>
                  <a:rPr lang="en-US" i="1" dirty="0" smtClean="0">
                    <a:effectLst/>
                  </a:rPr>
                  <a:t>W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IN" dirty="0" smtClean="0">
                    <a:effectLst/>
                  </a:rPr>
                  <a:t> Q=W=</a:t>
                </a:r>
                <a:r>
                  <a:rPr lang="en-IN" dirty="0"/>
                  <a:t>nRT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f>
                          <m:fPr>
                            <m:ctrlPr>
                              <a:rPr lang="en-IN" i="1">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den>
                        </m:f>
                      </m:e>
                    </m:func>
                  </m:oMath>
                </a14:m>
                <a:endParaRPr lang="en-IN" dirty="0" smtClean="0">
                  <a:effectLst/>
                </a:endParaRPr>
              </a:p>
              <a:p>
                <a:r>
                  <a:rPr lang="en-US" dirty="0">
                    <a:effectLst/>
                  </a:rPr>
                  <a:t>Thus, the heat transferred to the gas is completely converted into the work </a:t>
                </a:r>
                <a:r>
                  <a:rPr lang="en-US" dirty="0" smtClean="0">
                    <a:effectLst/>
                  </a:rPr>
                  <a:t>done</a:t>
                </a:r>
              </a:p>
              <a:p>
                <a:r>
                  <a:rPr lang="en-US" dirty="0" smtClean="0">
                    <a:effectLst/>
                  </a:rPr>
                  <a:t>Figure </a:t>
                </a:r>
                <a:r>
                  <a:rPr lang="en-US" dirty="0">
                    <a:effectLst/>
                  </a:rPr>
                  <a:t>shows the </a:t>
                </a:r>
                <a:r>
                  <a:rPr lang="en-US" i="1" dirty="0">
                    <a:effectLst/>
                  </a:rPr>
                  <a:t>P</a:t>
                </a:r>
                <a:r>
                  <a:rPr lang="en-US" i="1" dirty="0" smtClean="0">
                    <a:effectLst/>
                  </a:rPr>
                  <a:t> </a:t>
                </a:r>
                <a:r>
                  <a:rPr lang="en-US" dirty="0">
                    <a:effectLst/>
                  </a:rPr>
                  <a:t>- </a:t>
                </a:r>
                <a:r>
                  <a:rPr lang="en-US" i="1" dirty="0">
                    <a:effectLst/>
                  </a:rPr>
                  <a:t>V </a:t>
                </a:r>
                <a:r>
                  <a:rPr lang="en-US" dirty="0">
                    <a:effectLst/>
                  </a:rPr>
                  <a:t>diagram of an isothermal process</a:t>
                </a:r>
                <a:endParaRPr lang="en-IN" dirty="0">
                  <a:effectLst/>
                </a:endParaRPr>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8468" y="1280160"/>
                <a:ext cx="10049691" cy="5364480"/>
              </a:xfrm>
              <a:blipFill>
                <a:blip r:embed="rId2"/>
                <a:stretch>
                  <a:fillRect l="-364" t="-227" r="-424"/>
                </a:stretch>
              </a:blipFill>
            </p:spPr>
            <p:txBody>
              <a:bodyPr/>
              <a:lstStyle/>
              <a:p>
                <a:r>
                  <a:rPr lang="en-IN">
                    <a:noFill/>
                  </a:rPr>
                  <a:t> </a:t>
                </a:r>
              </a:p>
            </p:txBody>
          </p:sp>
        </mc:Fallback>
      </mc:AlternateContent>
      <p:pic>
        <p:nvPicPr>
          <p:cNvPr id="4" name="image464.png"/>
          <p:cNvPicPr/>
          <p:nvPr/>
        </p:nvPicPr>
        <p:blipFill>
          <a:blip r:embed="rId3" cstate="print"/>
          <a:stretch>
            <a:fillRect/>
          </a:stretch>
        </p:blipFill>
        <p:spPr>
          <a:xfrm>
            <a:off x="34836" y="2525486"/>
            <a:ext cx="1802673" cy="1733005"/>
          </a:xfrm>
          <a:prstGeom prst="rect">
            <a:avLst/>
          </a:prstGeom>
          <a:solidFill>
            <a:schemeClr val="tx1"/>
          </a:solidFill>
        </p:spPr>
      </p:pic>
    </p:spTree>
    <p:extLst>
      <p:ext uri="{BB962C8B-B14F-4D97-AF65-F5344CB8AC3E}">
        <p14:creationId xmlns:p14="http://schemas.microsoft.com/office/powerpoint/2010/main" val="33298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1000"/>
                                        <p:tgtEl>
                                          <p:spTgt spid="3">
                                            <p:txEl>
                                              <p:pRg st="9" end="9"/>
                                            </p:txEl>
                                          </p:spTgt>
                                        </p:tgtEl>
                                      </p:cBhvr>
                                    </p:animEffect>
                                    <p:anim calcmode="lin" valueType="num">
                                      <p:cBhvr>
                                        <p:cTn id="7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66057"/>
          </a:xfrm>
        </p:spPr>
        <p:txBody>
          <a:bodyPr/>
          <a:lstStyle/>
          <a:p>
            <a:r>
              <a:rPr lang="en-US" dirty="0">
                <a:effectLst/>
              </a:rPr>
              <a:t>Isobaric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71" y="1297577"/>
                <a:ext cx="9413966" cy="5338354"/>
              </a:xfrm>
            </p:spPr>
            <p:txBody>
              <a:bodyPr/>
              <a:lstStyle/>
              <a:p>
                <a:r>
                  <a:rPr lang="en-IN" dirty="0" smtClean="0"/>
                  <a:t>The process in which, pressure remain constant of the system is called isobaric process.</a:t>
                </a:r>
              </a:p>
              <a:p>
                <a:r>
                  <a:rPr lang="en-US" dirty="0">
                    <a:effectLst/>
                  </a:rPr>
                  <a:t>Boiling water at constant pressure, normally at atmospheric pressure, is an isobaric </a:t>
                </a:r>
                <a:r>
                  <a:rPr lang="en-US" dirty="0" smtClean="0">
                    <a:effectLst/>
                  </a:rPr>
                  <a:t>process</a:t>
                </a:r>
              </a:p>
              <a:p>
                <a:r>
                  <a:rPr lang="en-US" i="1" dirty="0">
                    <a:effectLst/>
                  </a:rPr>
                  <a:t>For an isobaric process, none of the quantities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U</a:t>
                </a:r>
                <a:r>
                  <a:rPr lang="en-US" dirty="0">
                    <a:effectLst/>
                  </a:rPr>
                  <a:t>, </a:t>
                </a:r>
                <a:r>
                  <a:rPr lang="en-US" i="1" dirty="0">
                    <a:effectLst/>
                  </a:rPr>
                  <a:t>Q and W is </a:t>
                </a:r>
                <a:r>
                  <a:rPr lang="en-US" i="1" dirty="0" smtClean="0">
                    <a:effectLst/>
                  </a:rPr>
                  <a:t>zero.</a:t>
                </a:r>
              </a:p>
              <a:p>
                <a:r>
                  <a:rPr lang="en-US" dirty="0" smtClean="0">
                    <a:effectLst/>
                  </a:rPr>
                  <a:t>Figure </a:t>
                </a:r>
                <a:r>
                  <a:rPr lang="en-US" dirty="0">
                    <a:effectLst/>
                  </a:rPr>
                  <a:t>shows the </a:t>
                </a:r>
                <a:r>
                  <a:rPr lang="en-US" i="1" dirty="0">
                    <a:effectLst/>
                  </a:rPr>
                  <a:t>p-V </a:t>
                </a:r>
                <a:r>
                  <a:rPr lang="en-US" dirty="0">
                    <a:effectLst/>
                  </a:rPr>
                  <a:t>diagram of an isobaric process</a:t>
                </a:r>
                <a:endParaRPr lang="en-US" i="1" dirty="0" smtClean="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71" y="1297577"/>
                <a:ext cx="9413966" cy="5338354"/>
              </a:xfrm>
              <a:blipFill>
                <a:blip r:embed="rId2"/>
                <a:stretch>
                  <a:fillRect l="-712" t="-228"/>
                </a:stretch>
              </a:blipFill>
            </p:spPr>
            <p:txBody>
              <a:bodyPr/>
              <a:lstStyle/>
              <a:p>
                <a:r>
                  <a:rPr lang="en-IN">
                    <a:noFill/>
                  </a:rPr>
                  <a:t> </a:t>
                </a:r>
              </a:p>
            </p:txBody>
          </p:sp>
        </mc:Fallback>
      </mc:AlternateContent>
      <p:pic>
        <p:nvPicPr>
          <p:cNvPr id="4" name="image466.png"/>
          <p:cNvPicPr/>
          <p:nvPr/>
        </p:nvPicPr>
        <p:blipFill>
          <a:blip r:embed="rId3" cstate="print"/>
          <a:stretch>
            <a:fillRect/>
          </a:stretch>
        </p:blipFill>
        <p:spPr>
          <a:xfrm>
            <a:off x="182723" y="2174103"/>
            <a:ext cx="2264386" cy="2206308"/>
          </a:xfrm>
          <a:prstGeom prst="rect">
            <a:avLst/>
          </a:prstGeom>
          <a:solidFill>
            <a:schemeClr val="tx1"/>
          </a:solidFill>
        </p:spPr>
      </p:pic>
    </p:spTree>
    <p:extLst>
      <p:ext uri="{BB962C8B-B14F-4D97-AF65-F5344CB8AC3E}">
        <p14:creationId xmlns:p14="http://schemas.microsoft.com/office/powerpoint/2010/main" val="187511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Thermal Equilibrium</a:t>
            </a:r>
          </a:p>
        </p:txBody>
      </p:sp>
      <p:sp>
        <p:nvSpPr>
          <p:cNvPr id="3" name="Content Placeholder 2"/>
          <p:cNvSpPr>
            <a:spLocks noGrp="1"/>
          </p:cNvSpPr>
          <p:nvPr>
            <p:ph idx="1"/>
          </p:nvPr>
        </p:nvSpPr>
        <p:spPr>
          <a:xfrm>
            <a:off x="446616" y="2202287"/>
            <a:ext cx="11453463" cy="4417453"/>
          </a:xfrm>
        </p:spPr>
        <p:txBody>
          <a:bodyPr>
            <a:normAutofit lnSpcReduction="10000"/>
          </a:bodyPr>
          <a:lstStyle/>
          <a:p>
            <a:r>
              <a:rPr lang="en-US" sz="2400" dirty="0" smtClean="0"/>
              <a:t>Heat: </a:t>
            </a:r>
            <a:r>
              <a:rPr lang="en-US" sz="2400" i="1" dirty="0"/>
              <a:t>heat is something that is transferred from a substance at a higher temperature to that at a lower </a:t>
            </a:r>
            <a:r>
              <a:rPr lang="en-US" sz="2400" i="1" dirty="0" smtClean="0"/>
              <a:t>temperature.</a:t>
            </a:r>
          </a:p>
          <a:p>
            <a:r>
              <a:rPr lang="en-US" sz="2400" dirty="0"/>
              <a:t>This transfer continues till the level of heat content in both the substances is the same</a:t>
            </a:r>
            <a:r>
              <a:rPr lang="en-US" sz="2400" dirty="0" smtClean="0"/>
              <a:t>.</a:t>
            </a:r>
          </a:p>
          <a:p>
            <a:r>
              <a:rPr lang="en-US" sz="2400" dirty="0"/>
              <a:t>Then we say that a </a:t>
            </a:r>
            <a:r>
              <a:rPr lang="en-US" sz="2400" i="1" dirty="0"/>
              <a:t>thermal equilibrium </a:t>
            </a:r>
            <a:r>
              <a:rPr lang="en-US" sz="2400" dirty="0"/>
              <a:t>is reached between the two </a:t>
            </a:r>
            <a:r>
              <a:rPr lang="en-US" sz="2400" dirty="0" smtClean="0"/>
              <a:t>substances</a:t>
            </a:r>
          </a:p>
          <a:p>
            <a:r>
              <a:rPr lang="en-US" sz="2400" dirty="0" smtClean="0"/>
              <a:t>Hence, </a:t>
            </a:r>
            <a:r>
              <a:rPr lang="en-US" sz="2400" i="1" dirty="0"/>
              <a:t>when two objects are at the same temperature, they are in thermal </a:t>
            </a:r>
            <a:r>
              <a:rPr lang="en-US" sz="2400" i="1" dirty="0" smtClean="0"/>
              <a:t>equilibrium.</a:t>
            </a:r>
          </a:p>
          <a:p>
            <a:r>
              <a:rPr lang="en-US" sz="2400" dirty="0"/>
              <a:t>This concept of thermal equilibrium is used in the Zeroth Law of thermodynamics.</a:t>
            </a:r>
          </a:p>
        </p:txBody>
      </p:sp>
    </p:spTree>
    <p:extLst>
      <p:ext uri="{BB962C8B-B14F-4D97-AF65-F5344CB8AC3E}">
        <p14:creationId xmlns:p14="http://schemas.microsoft.com/office/powerpoint/2010/main" val="1399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57349"/>
          </a:xfrm>
        </p:spPr>
        <p:txBody>
          <a:bodyPr>
            <a:normAutofit fontScale="90000"/>
          </a:bodyPr>
          <a:lstStyle/>
          <a:p>
            <a:r>
              <a:rPr lang="en-US" dirty="0">
                <a:effectLst/>
              </a:rPr>
              <a:t>Thermodynamics of Isobaric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966" y="1166949"/>
                <a:ext cx="11756571" cy="5521234"/>
              </a:xfrm>
            </p:spPr>
            <p:txBody>
              <a:bodyPr>
                <a:normAutofit fontScale="92500" lnSpcReduction="20000"/>
              </a:bodyPr>
              <a:lstStyle/>
              <a:p>
                <a:r>
                  <a:rPr lang="en-US" dirty="0" smtClean="0">
                    <a:effectLst/>
                  </a:rPr>
                  <a:t>Consider an ideal gas undergoing volume expansion at constant</a:t>
                </a:r>
                <a:r>
                  <a:rPr lang="en-IN" dirty="0">
                    <a:effectLst/>
                  </a:rPr>
                  <a:t> </a:t>
                </a:r>
                <a:r>
                  <a:rPr lang="en-US" dirty="0" smtClean="0">
                    <a:effectLst/>
                  </a:rPr>
                  <a:t>pressure.</a:t>
                </a:r>
                <a:endParaRPr lang="en-IN" dirty="0">
                  <a:effectLst/>
                </a:endParaRPr>
              </a:p>
              <a:p>
                <a:r>
                  <a:rPr lang="en-US" dirty="0">
                    <a:effectLst/>
                  </a:rPr>
                  <a:t>If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i="1" dirty="0">
                    <a:effectLst/>
                  </a:rPr>
                  <a:t> </a:t>
                </a:r>
                <a:r>
                  <a:rPr lang="en-US" dirty="0" smtClean="0">
                    <a:effectLst/>
                  </a:rPr>
                  <a:t>and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𝑇</m:t>
                        </m:r>
                      </m:e>
                      <m:sub>
                        <m:r>
                          <a:rPr lang="en-IN" i="1">
                            <a:effectLst/>
                            <a:latin typeface="Cambria Math" panose="02040503050406030204" pitchFamily="18" charset="0"/>
                          </a:rPr>
                          <m:t>𝑖</m:t>
                        </m:r>
                      </m:sub>
                    </m:sSub>
                  </m:oMath>
                </a14:m>
                <a:r>
                  <a:rPr lang="en-IN" dirty="0">
                    <a:effectLst/>
                  </a:rPr>
                  <a:t> </a:t>
                </a:r>
                <a:r>
                  <a:rPr lang="en-US" dirty="0" smtClean="0">
                    <a:effectLst/>
                  </a:rPr>
                  <a:t>are </a:t>
                </a:r>
                <a:r>
                  <a:rPr lang="en-US" dirty="0">
                    <a:effectLst/>
                  </a:rPr>
                  <a:t>its volume </a:t>
                </a:r>
                <a:r>
                  <a:rPr lang="en-US" dirty="0" smtClean="0">
                    <a:effectLst/>
                  </a:rPr>
                  <a:t>and</a:t>
                </a:r>
                <a:r>
                  <a:rPr lang="en-IN" dirty="0">
                    <a:effectLst/>
                  </a:rPr>
                  <a:t> </a:t>
                </a:r>
                <a:r>
                  <a:rPr lang="en-US" dirty="0" smtClean="0">
                    <a:effectLst/>
                  </a:rPr>
                  <a:t>temperature </a:t>
                </a:r>
                <a:r>
                  <a:rPr lang="en-US" dirty="0">
                    <a:effectLst/>
                  </a:rPr>
                  <a:t>in the initial state of a system </a:t>
                </a:r>
                <a:r>
                  <a:rPr lang="en-US" dirty="0" smtClean="0">
                    <a:effectLst/>
                  </a:rPr>
                  <a:t>and</a:t>
                </a:r>
                <a:r>
                  <a:rPr lang="en-IN" dirty="0">
                    <a:effectLst/>
                  </a:rPr>
                  <a:t>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Sub>
                  </m:oMath>
                </a14:m>
                <a:r>
                  <a:rPr lang="en-US" i="1" dirty="0">
                    <a:effectLst/>
                  </a:rPr>
                  <a:t> </a:t>
                </a:r>
                <a:r>
                  <a:rPr lang="en-US" dirty="0" smtClean="0">
                    <a:effectLst/>
                  </a:rPr>
                  <a:t>and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𝑇</m:t>
                        </m:r>
                      </m:e>
                      <m:sub>
                        <m:r>
                          <a:rPr lang="en-IN" b="0" i="1" smtClean="0">
                            <a:effectLst/>
                            <a:latin typeface="Cambria Math" panose="02040503050406030204" pitchFamily="18" charset="0"/>
                          </a:rPr>
                          <m:t>𝑓</m:t>
                        </m:r>
                      </m:sub>
                    </m:sSub>
                  </m:oMath>
                </a14:m>
                <a:r>
                  <a:rPr lang="en-US" dirty="0" smtClean="0">
                    <a:effectLst/>
                  </a:rPr>
                  <a:t>are </a:t>
                </a:r>
                <a:r>
                  <a:rPr lang="en-US" dirty="0">
                    <a:effectLst/>
                  </a:rPr>
                  <a:t>its final volume and temperature respectively, the work done in the expansion is given </a:t>
                </a:r>
                <a:r>
                  <a:rPr lang="en-US" dirty="0" smtClean="0">
                    <a:effectLst/>
                  </a:rPr>
                  <a:t>by,			W= </a:t>
                </a:r>
                <a:r>
                  <a:rPr lang="en-US" i="1" dirty="0">
                    <a:effectLst/>
                  </a:rPr>
                  <a:t>P</a:t>
                </a:r>
                <a:r>
                  <a:rPr lang="en-US" i="1" dirty="0" smtClean="0">
                    <a:effectLst/>
                  </a:rPr>
                  <a:t>dV  </a:t>
                </a:r>
                <a:r>
                  <a:rPr lang="en-US" dirty="0">
                    <a:effectLst/>
                  </a:rPr>
                  <a:t>= </a:t>
                </a:r>
                <a:r>
                  <a:rPr lang="en-US" i="1" dirty="0">
                    <a:effectLst/>
                  </a:rPr>
                  <a:t>P</a:t>
                </a:r>
                <a:r>
                  <a:rPr lang="en-US" i="1" dirty="0" smtClean="0">
                    <a:effectLst/>
                  </a:rPr>
                  <a:t> </a:t>
                </a:r>
                <a:r>
                  <a:rPr lang="en-US"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oMath>
                </a14:m>
                <a:r>
                  <a:rPr lang="en-US"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oMath>
                </a14:m>
                <a:r>
                  <a:rPr lang="en-US" dirty="0" smtClean="0">
                    <a:effectLst/>
                  </a:rPr>
                  <a:t>) </a:t>
                </a:r>
                <a:r>
                  <a:rPr lang="en-US" dirty="0">
                    <a:effectLst/>
                  </a:rPr>
                  <a:t>= </a:t>
                </a:r>
                <a:r>
                  <a:rPr lang="en-US" i="1" dirty="0">
                    <a:effectLst/>
                  </a:rPr>
                  <a:t>nR </a:t>
                </a:r>
                <a:r>
                  <a:rPr lang="en-US"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b="0" i="1" smtClean="0">
                            <a:effectLst/>
                            <a:latin typeface="Cambria Math" panose="02040503050406030204" pitchFamily="18" charset="0"/>
                          </a:rPr>
                          <m:t>𝑓</m:t>
                        </m:r>
                      </m:sub>
                    </m:sSub>
                  </m:oMath>
                </a14:m>
                <a:r>
                  <a:rPr lang="en-IN" dirty="0" smtClean="0">
                    <a:effectLst/>
                  </a:rPr>
                  <a:t> </a:t>
                </a:r>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i="1" dirty="0" smtClean="0">
                    <a:effectLst/>
                  </a:rPr>
                  <a:t> </a:t>
                </a:r>
                <a:r>
                  <a:rPr lang="en-US" dirty="0" smtClean="0">
                    <a:effectLst/>
                  </a:rPr>
                  <a:t>)</a:t>
                </a:r>
              </a:p>
              <a:p>
                <a:r>
                  <a:rPr lang="en-US" dirty="0" smtClean="0">
                    <a:effectLst/>
                  </a:rPr>
                  <a:t>The </a:t>
                </a:r>
                <a:r>
                  <a:rPr lang="en-US" dirty="0">
                    <a:effectLst/>
                  </a:rPr>
                  <a:t>change in the internal energy </a:t>
                </a:r>
                <a:r>
                  <a:rPr lang="en-US" dirty="0" smtClean="0">
                    <a:effectLst/>
                  </a:rPr>
                  <a:t>of</a:t>
                </a:r>
                <a:r>
                  <a:rPr lang="en-IN" dirty="0">
                    <a:effectLst/>
                  </a:rPr>
                  <a:t> </a:t>
                </a:r>
                <a:r>
                  <a:rPr lang="en-US" dirty="0" smtClean="0">
                    <a:effectLst/>
                  </a:rPr>
                  <a:t>a </a:t>
                </a:r>
                <a:r>
                  <a:rPr lang="en-US" dirty="0">
                    <a:effectLst/>
                  </a:rPr>
                  <a:t>system is given </a:t>
                </a:r>
                <a:r>
                  <a:rPr lang="en-US" dirty="0" smtClean="0">
                    <a:effectLst/>
                  </a:rPr>
                  <a:t>by,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𝑈</m:t>
                    </m:r>
                    <m:r>
                      <a:rPr lang="en-IN" b="0"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𝐶</m:t>
                        </m:r>
                      </m:e>
                      <m:sub>
                        <m:r>
                          <a:rPr lang="en-IN" b="0" i="1" smtClean="0">
                            <a:effectLst/>
                            <a:latin typeface="Cambria Math" panose="02040503050406030204" pitchFamily="18" charset="0"/>
                          </a:rPr>
                          <m:t>𝑉</m:t>
                        </m:r>
                      </m:sub>
                    </m:sSub>
                    <m:r>
                      <a:rPr lang="en-IN" b="0" i="1" smtClean="0">
                        <a:effectLst/>
                        <a:latin typeface="Cambria Math" panose="02040503050406030204" pitchFamily="18" charset="0"/>
                      </a:rPr>
                      <m:t> </m:t>
                    </m:r>
                    <m:r>
                      <a:rPr lang="en-US" i="1">
                        <a:effectLst/>
                        <a:latin typeface="Cambria Math" panose="02040503050406030204" pitchFamily="18" charset="0"/>
                        <a:ea typeface="Cambria Math" panose="02040503050406030204" pitchFamily="18" charset="0"/>
                      </a:rPr>
                      <m:t>∆</m:t>
                    </m:r>
                  </m:oMath>
                </a14:m>
                <a:r>
                  <a:rPr lang="en-US" dirty="0" smtClean="0">
                    <a:effectLst/>
                  </a:rPr>
                  <a:t>T= </a:t>
                </a:r>
                <a14:m>
                  <m:oMath xmlns:m="http://schemas.openxmlformats.org/officeDocument/2006/math">
                    <m:r>
                      <a:rPr lang="en-IN" i="1">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r>
                      <m:rPr>
                        <m:nor/>
                      </m:rPr>
                      <a:rPr lang="en-US" dirty="0">
                        <a:effectLst/>
                      </a:rPr>
                      <m:t>(</m:t>
                    </m:r>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𝑓</m:t>
                        </m:r>
                      </m:sub>
                    </m:sSub>
                    <m:r>
                      <m:rPr>
                        <m:nor/>
                      </m:rPr>
                      <a:rPr lang="en-IN" dirty="0">
                        <a:effectLst/>
                      </a:rPr>
                      <m:t> </m:t>
                    </m:r>
                    <m:r>
                      <m:rPr>
                        <m:nor/>
                      </m:rPr>
                      <a:rPr lang="en-US" dirty="0">
                        <a:effectLst/>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r>
                      <m:rPr>
                        <m:nor/>
                      </m:rPr>
                      <a:rPr lang="en-US" i="1" dirty="0">
                        <a:effectLst/>
                      </a:rPr>
                      <m:t> </m:t>
                    </m:r>
                    <m:r>
                      <m:rPr>
                        <m:nor/>
                      </m:rPr>
                      <a:rPr lang="en-US" dirty="0">
                        <a:effectLst/>
                      </a:rPr>
                      <m:t>)</m:t>
                    </m:r>
                  </m:oMath>
                </a14:m>
                <a:r>
                  <a:rPr lang="en-US" dirty="0" smtClean="0">
                    <a:effectLst/>
                  </a:rPr>
                  <a:t>. 		</a:t>
                </a:r>
                <a:r>
                  <a:rPr lang="en-US" dirty="0">
                    <a:effectLst/>
                  </a:rPr>
                  <a:t> Where,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oMath>
                </a14:m>
                <a:r>
                  <a:rPr lang="en-US" dirty="0" smtClean="0">
                    <a:effectLst/>
                  </a:rPr>
                  <a:t>  </a:t>
                </a:r>
                <a:r>
                  <a:rPr lang="en-US" dirty="0">
                    <a:effectLst/>
                  </a:rPr>
                  <a:t>is the specific heat at </a:t>
                </a:r>
                <a:r>
                  <a:rPr lang="en-US" dirty="0" smtClean="0">
                    <a:effectLst/>
                  </a:rPr>
                  <a:t>constant volume.</a:t>
                </a:r>
              </a:p>
              <a:p>
                <a:r>
                  <a:rPr lang="en-US" dirty="0">
                    <a:effectLst/>
                  </a:rPr>
                  <a:t>According to the first law of thermodynamics, the heat exchanged is given by, </a:t>
                </a:r>
                <a:r>
                  <a:rPr lang="en-US" i="1" dirty="0">
                    <a:effectLst/>
                  </a:rPr>
                  <a:t>Q </a:t>
                </a:r>
                <a:r>
                  <a:rPr lang="en-US" dirty="0">
                    <a:effectLst/>
                  </a:rPr>
                  <a:t>= </a:t>
                </a:r>
                <a14:m>
                  <m:oMath xmlns:m="http://schemas.openxmlformats.org/officeDocument/2006/math">
                    <m:r>
                      <a:rPr lang="en-US" i="1">
                        <a:effectLst/>
                        <a:latin typeface="Cambria Math" panose="02040503050406030204" pitchFamily="18" charset="0"/>
                        <a:ea typeface="Cambria Math" panose="02040503050406030204" pitchFamily="18" charset="0"/>
                      </a:rPr>
                      <m:t>∆ </m:t>
                    </m:r>
                  </m:oMath>
                </a14:m>
                <a:r>
                  <a:rPr lang="en-US" i="1" dirty="0" smtClean="0">
                    <a:effectLst/>
                  </a:rPr>
                  <a:t>U </a:t>
                </a:r>
                <a:r>
                  <a:rPr lang="en-US" dirty="0">
                    <a:effectLst/>
                  </a:rPr>
                  <a:t>+ </a:t>
                </a:r>
                <a:r>
                  <a:rPr lang="en-US" i="1" dirty="0" smtClean="0">
                    <a:effectLst/>
                  </a:rPr>
                  <a:t>W</a:t>
                </a:r>
              </a:p>
              <a:p>
                <a:pPr marL="0" indent="0">
                  <a:buNone/>
                </a:pPr>
                <a:r>
                  <a:rPr lang="en-US" i="1" dirty="0">
                    <a:effectLst/>
                  </a:rPr>
                  <a:t>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𝑄</m:t>
                    </m:r>
                    <m:r>
                      <a:rPr lang="en-IN" b="0" i="1" smtClean="0">
                        <a:effectLst/>
                        <a:latin typeface="Cambria Math" panose="02040503050406030204" pitchFamily="18" charset="0"/>
                        <a:ea typeface="Cambria Math" panose="02040503050406030204" pitchFamily="18" charset="0"/>
                      </a:rPr>
                      <m:t>=</m:t>
                    </m:r>
                  </m:oMath>
                </a14:m>
                <a:r>
                  <a:rPr lang="en-US" dirty="0" smtClean="0">
                    <a:effectLst/>
                  </a:rPr>
                  <a:t> </a:t>
                </a:r>
                <a14:m>
                  <m:oMath xmlns:m="http://schemas.openxmlformats.org/officeDocument/2006/math">
                    <m:r>
                      <a:rPr lang="en-IN" i="1">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r>
                      <m:rPr>
                        <m:nor/>
                      </m:rPr>
                      <a:rPr lang="en-US" dirty="0">
                        <a:effectLst/>
                      </a:rPr>
                      <m:t>(</m:t>
                    </m:r>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𝑓</m:t>
                        </m:r>
                      </m:sub>
                    </m:sSub>
                    <m:r>
                      <m:rPr>
                        <m:nor/>
                      </m:rPr>
                      <a:rPr lang="en-IN" dirty="0">
                        <a:effectLst/>
                      </a:rPr>
                      <m:t> </m:t>
                    </m:r>
                    <m:r>
                      <m:rPr>
                        <m:nor/>
                      </m:rPr>
                      <a:rPr lang="en-US" dirty="0">
                        <a:effectLst/>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r>
                      <m:rPr>
                        <m:nor/>
                      </m:rPr>
                      <a:rPr lang="en-US" i="1" dirty="0">
                        <a:effectLst/>
                      </a:rPr>
                      <m:t> </m:t>
                    </m:r>
                    <m:r>
                      <m:rPr>
                        <m:nor/>
                      </m:rPr>
                      <a:rPr lang="en-US" dirty="0">
                        <a:effectLst/>
                      </a:rPr>
                      <m:t>)</m:t>
                    </m:r>
                  </m:oMath>
                </a14:m>
                <a:r>
                  <a:rPr lang="en-US" dirty="0" smtClean="0">
                    <a:effectLst/>
                  </a:rPr>
                  <a:t>+</a:t>
                </a:r>
                <a:r>
                  <a:rPr lang="en-US" i="1" dirty="0">
                    <a:effectLst/>
                  </a:rPr>
                  <a:t> nR </a:t>
                </a:r>
                <a:r>
                  <a:rPr lang="en-US" dirty="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𝑓</m:t>
                        </m:r>
                      </m:sub>
                    </m:sSub>
                  </m:oMath>
                </a14:m>
                <a:r>
                  <a:rPr lang="en-IN" dirty="0">
                    <a:effectLst/>
                  </a:rPr>
                  <a:t>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i="1" dirty="0">
                    <a:effectLst/>
                  </a:rPr>
                  <a:t> </a:t>
                </a:r>
                <a:r>
                  <a:rPr lang="en-US" dirty="0" smtClean="0">
                    <a:effectLst/>
                  </a:rPr>
                  <a:t>)</a:t>
                </a:r>
              </a:p>
              <a:p>
                <a:pPr marL="0" indent="0">
                  <a:buNone/>
                </a:pPr>
                <a:r>
                  <a:rPr lang="en-US" dirty="0">
                    <a:effectLst/>
                  </a:rPr>
                  <a:t>	 </a:t>
                </a:r>
                <a:r>
                  <a:rPr lang="en-US" dirty="0" smtClean="0">
                    <a:effectLst/>
                  </a:rPr>
                  <a:t>       = n(</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oMath>
                </a14:m>
                <a:r>
                  <a:rPr lang="en-US" dirty="0" smtClean="0">
                    <a:effectLst/>
                  </a:rPr>
                  <a:t>+R) </a:t>
                </a:r>
                <a:r>
                  <a:rPr lang="en-US" dirty="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𝑓</m:t>
                        </m:r>
                      </m:sub>
                    </m:sSub>
                  </m:oMath>
                </a14:m>
                <a:r>
                  <a:rPr lang="en-IN" dirty="0">
                    <a:effectLst/>
                  </a:rPr>
                  <a:t>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i="1" dirty="0">
                    <a:effectLst/>
                  </a:rPr>
                  <a:t> </a:t>
                </a:r>
                <a:r>
                  <a:rPr lang="en-US" dirty="0" smtClean="0">
                    <a:effectLst/>
                  </a:rPr>
                  <a:t>)</a:t>
                </a:r>
              </a:p>
              <a:p>
                <a:pPr marL="0" indent="0">
                  <a:buNone/>
                </a:pPr>
                <a:r>
                  <a:rPr lang="en-US" dirty="0">
                    <a:effectLst/>
                  </a:rPr>
                  <a:t>	</a:t>
                </a:r>
                <a:r>
                  <a:rPr lang="en-US" dirty="0" smtClean="0">
                    <a:effectLst/>
                  </a:rPr>
                  <a:t>but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oMath>
                </a14:m>
                <a:r>
                  <a:rPr lang="en-US" dirty="0">
                    <a:effectLst/>
                  </a:rPr>
                  <a:t>+</a:t>
                </a:r>
                <a:r>
                  <a:rPr lang="en-US" dirty="0" smtClean="0">
                    <a:effectLst/>
                  </a:rPr>
                  <a:t>R=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b="0" i="1" smtClean="0">
                            <a:effectLst/>
                            <a:latin typeface="Cambria Math" panose="02040503050406030204" pitchFamily="18" charset="0"/>
                          </a:rPr>
                          <m:t>𝑃</m:t>
                        </m:r>
                      </m:sub>
                    </m:sSub>
                  </m:oMath>
                </a14:m>
                <a:endParaRPr lang="en-US" dirty="0" smtClean="0">
                  <a:effectLst/>
                </a:endParaRPr>
              </a:p>
              <a:p>
                <a:pPr marL="0" indent="0">
                  <a:buNone/>
                </a:pPr>
                <a:r>
                  <a:rPr lang="en-US" dirty="0">
                    <a:effectLst/>
                  </a:rPr>
                  <a:t>	</a:t>
                </a:r>
                <a:r>
                  <a:rPr lang="en-US" dirty="0">
                    <a:effectLst/>
                    <a:ea typeface="Cambria Math" panose="020405030504060302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m:t>
                    </m:r>
                    <m:r>
                      <a:rPr lang="en-IN" i="1">
                        <a:effectLst/>
                        <a:latin typeface="Cambria Math" panose="02040503050406030204" pitchFamily="18" charset="0"/>
                        <a:ea typeface="Cambria Math" panose="02040503050406030204" pitchFamily="18" charset="0"/>
                      </a:rPr>
                      <m:t>𝑄</m:t>
                    </m:r>
                    <m:r>
                      <a:rPr lang="en-IN" i="1">
                        <a:effectLst/>
                        <a:latin typeface="Cambria Math" panose="02040503050406030204" pitchFamily="18" charset="0"/>
                        <a:ea typeface="Cambria Math" panose="02040503050406030204" pitchFamily="18" charset="0"/>
                      </a:rPr>
                      <m:t>=</m:t>
                    </m:r>
                  </m:oMath>
                </a14:m>
                <a:r>
                  <a:rPr lang="en-IN" dirty="0" smtClean="0">
                    <a:effectLst/>
                  </a:rPr>
                  <a:t> n</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𝑃</m:t>
                        </m:r>
                      </m:sub>
                    </m:sSub>
                  </m:oMath>
                </a14:m>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𝑓</m:t>
                        </m:r>
                      </m:sub>
                    </m:sSub>
                  </m:oMath>
                </a14:m>
                <a:r>
                  <a:rPr lang="en-IN" dirty="0">
                    <a:effectLst/>
                  </a:rPr>
                  <a:t>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i="1" dirty="0">
                    <a:effectLst/>
                  </a:rPr>
                  <a:t> </a:t>
                </a:r>
                <a:r>
                  <a:rPr lang="en-US" dirty="0" smtClean="0">
                    <a:effectLst/>
                  </a:rPr>
                  <a:t>)</a:t>
                </a:r>
              </a:p>
              <a:p>
                <a:r>
                  <a:rPr lang="en-US" dirty="0">
                    <a:effectLst/>
                  </a:rPr>
                  <a:t>Equation </a:t>
                </a:r>
                <a:r>
                  <a:rPr lang="en-US" dirty="0" smtClean="0">
                    <a:effectLst/>
                  </a:rPr>
                  <a:t>tells </a:t>
                </a:r>
                <a:r>
                  <a:rPr lang="en-US" dirty="0">
                    <a:effectLst/>
                  </a:rPr>
                  <a:t>that </a:t>
                </a:r>
                <a:r>
                  <a:rPr lang="en-US" i="1" dirty="0">
                    <a:effectLst/>
                  </a:rPr>
                  <a:t>the temperature of a system changes in an isobaric process therefore, its internal energy also </a:t>
                </a:r>
                <a:r>
                  <a:rPr lang="en-US" i="1" dirty="0" smtClean="0">
                    <a:effectLst/>
                  </a:rPr>
                  <a:t>changes.</a:t>
                </a:r>
              </a:p>
              <a:p>
                <a:r>
                  <a:rPr lang="en-US" dirty="0">
                    <a:effectLst/>
                  </a:rPr>
                  <a:t>The heat  exchanged </a:t>
                </a:r>
                <a:r>
                  <a:rPr lang="en-US" dirty="0" smtClean="0">
                    <a:effectLst/>
                  </a:rPr>
                  <a:t>is </a:t>
                </a:r>
                <a:r>
                  <a:rPr lang="en-US" dirty="0">
                    <a:effectLst/>
                  </a:rPr>
                  <a:t>partly used for increasing the temperature and partly to do some work</a:t>
                </a:r>
                <a:endParaRPr lang="en-IN" dirty="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66" y="1166949"/>
                <a:ext cx="11756571" cy="5521234"/>
              </a:xfrm>
              <a:blipFill>
                <a:blip r:embed="rId2"/>
                <a:stretch>
                  <a:fillRect l="-363" t="-662" b="-110"/>
                </a:stretch>
              </a:blipFill>
            </p:spPr>
            <p:txBody>
              <a:bodyPr/>
              <a:lstStyle/>
              <a:p>
                <a:r>
                  <a:rPr lang="en-IN">
                    <a:noFill/>
                  </a:rPr>
                  <a:t> </a:t>
                </a:r>
              </a:p>
            </p:txBody>
          </p:sp>
        </mc:Fallback>
      </mc:AlternateContent>
    </p:spTree>
    <p:extLst>
      <p:ext uri="{BB962C8B-B14F-4D97-AF65-F5344CB8AC3E}">
        <p14:creationId xmlns:p14="http://schemas.microsoft.com/office/powerpoint/2010/main" val="408646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618309"/>
          </a:xfrm>
        </p:spPr>
        <p:txBody>
          <a:bodyPr/>
          <a:lstStyle/>
          <a:p>
            <a:r>
              <a:rPr lang="en-US" dirty="0">
                <a:effectLst/>
              </a:rPr>
              <a:t>Isochoric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51611" y="1227909"/>
                <a:ext cx="9361714" cy="5425440"/>
              </a:xfrm>
            </p:spPr>
            <p:txBody>
              <a:bodyPr/>
              <a:lstStyle/>
              <a:p>
                <a:r>
                  <a:rPr lang="en-IN" dirty="0"/>
                  <a:t>The process in which, </a:t>
                </a:r>
                <a:r>
                  <a:rPr lang="en-IN" dirty="0" smtClean="0"/>
                  <a:t>Volume </a:t>
                </a:r>
                <a:r>
                  <a:rPr lang="en-IN" dirty="0"/>
                  <a:t>remain constant of the system is called isobaric </a:t>
                </a:r>
                <a:r>
                  <a:rPr lang="en-IN" dirty="0" smtClean="0"/>
                  <a:t>process</a:t>
                </a:r>
                <a:endParaRPr lang="en-IN" dirty="0"/>
              </a:p>
              <a:p>
                <a:r>
                  <a:rPr lang="en-US" i="1" dirty="0">
                    <a:effectLst/>
                  </a:rPr>
                  <a:t>A system does no work on its environment during an isochoric </a:t>
                </a:r>
                <a:r>
                  <a:rPr lang="en-US" i="1" dirty="0" smtClean="0">
                    <a:effectLst/>
                  </a:rPr>
                  <a:t>change</a:t>
                </a:r>
              </a:p>
              <a:p>
                <a:r>
                  <a:rPr lang="en-US" i="1" dirty="0" smtClean="0">
                    <a:effectLst/>
                  </a:rPr>
                  <a:t>Fig. shows P-V diagram of </a:t>
                </a:r>
                <a:r>
                  <a:rPr lang="en-US" dirty="0" smtClean="0">
                    <a:effectLst/>
                  </a:rPr>
                  <a:t> </a:t>
                </a:r>
                <a:r>
                  <a:rPr lang="en-US" dirty="0">
                    <a:effectLst/>
                  </a:rPr>
                  <a:t>an isochoric </a:t>
                </a:r>
                <a:r>
                  <a:rPr lang="en-US" dirty="0" smtClean="0">
                    <a:effectLst/>
                  </a:rPr>
                  <a:t>process.</a:t>
                </a:r>
              </a:p>
              <a:p>
                <a:r>
                  <a:rPr lang="en-US" dirty="0">
                    <a:effectLst/>
                  </a:rPr>
                  <a:t>For an isochoric process,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V </a:t>
                </a:r>
                <a:r>
                  <a:rPr lang="en-US" i="1" dirty="0">
                    <a:effectLst/>
                  </a:rPr>
                  <a:t>=</a:t>
                </a:r>
                <a:r>
                  <a:rPr lang="en-US" dirty="0">
                    <a:effectLst/>
                  </a:rPr>
                  <a:t>0, and we have, from the first law of thermodynamics,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U </a:t>
                </a:r>
                <a:r>
                  <a:rPr lang="en-US" i="1" dirty="0">
                    <a:effectLst/>
                  </a:rPr>
                  <a:t>= </a:t>
                </a:r>
                <a:r>
                  <a:rPr lang="en-US" i="1" dirty="0" smtClean="0">
                    <a:effectLst/>
                  </a:rPr>
                  <a:t>Q.</a:t>
                </a:r>
              </a:p>
              <a:p>
                <a:r>
                  <a:rPr lang="en-US" dirty="0">
                    <a:effectLst/>
                  </a:rPr>
                  <a:t>Heating a gas in a constant volume container or diffusion of a gas in a closed chamber are some examples of isochoric process</a:t>
                </a:r>
                <a:r>
                  <a:rPr lang="en-US" dirty="0" smtClean="0">
                    <a:effectLst/>
                  </a:rPr>
                  <a:t>.</a:t>
                </a:r>
              </a:p>
              <a:p>
                <a:endParaRPr lang="en-IN" dirty="0">
                  <a:effectLst/>
                </a:endParaRPr>
              </a:p>
              <a:p>
                <a:pPr marL="0" indent="0">
                  <a:buNone/>
                </a:pPr>
                <a:endParaRPr lang="en-US" i="1" dirty="0" smtClean="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51611" y="1227909"/>
                <a:ext cx="9361714" cy="5425440"/>
              </a:xfrm>
              <a:blipFill>
                <a:blip r:embed="rId2"/>
                <a:stretch>
                  <a:fillRect l="-717" t="-225" r="-391"/>
                </a:stretch>
              </a:blipFill>
            </p:spPr>
            <p:txBody>
              <a:bodyPr/>
              <a:lstStyle/>
              <a:p>
                <a:r>
                  <a:rPr lang="en-IN">
                    <a:noFill/>
                  </a:rPr>
                  <a:t> </a:t>
                </a:r>
              </a:p>
            </p:txBody>
          </p:sp>
        </mc:Fallback>
      </mc:AlternateContent>
      <p:pic>
        <p:nvPicPr>
          <p:cNvPr id="4" name="image468.png"/>
          <p:cNvPicPr/>
          <p:nvPr/>
        </p:nvPicPr>
        <p:blipFill>
          <a:blip r:embed="rId3" cstate="print"/>
          <a:stretch>
            <a:fillRect/>
          </a:stretch>
        </p:blipFill>
        <p:spPr>
          <a:xfrm>
            <a:off x="159050" y="1613351"/>
            <a:ext cx="2322893" cy="2035539"/>
          </a:xfrm>
          <a:prstGeom prst="rect">
            <a:avLst/>
          </a:prstGeom>
          <a:solidFill>
            <a:schemeClr val="tx1"/>
          </a:solidFill>
        </p:spPr>
      </p:pic>
    </p:spTree>
    <p:extLst>
      <p:ext uri="{BB962C8B-B14F-4D97-AF65-F5344CB8AC3E}">
        <p14:creationId xmlns:p14="http://schemas.microsoft.com/office/powerpoint/2010/main" val="293954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66" y="609601"/>
            <a:ext cx="11234057" cy="705394"/>
          </a:xfrm>
        </p:spPr>
        <p:txBody>
          <a:bodyPr/>
          <a:lstStyle/>
          <a:p>
            <a:r>
              <a:rPr lang="en-US" dirty="0">
                <a:effectLst/>
              </a:rPr>
              <a:t>Thermodynamics of Isochoric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60" y="1645920"/>
                <a:ext cx="11443063" cy="4911634"/>
              </a:xfrm>
            </p:spPr>
            <p:txBody>
              <a:bodyPr/>
              <a:lstStyle/>
              <a:p>
                <a:r>
                  <a:rPr lang="en-US" dirty="0">
                    <a:effectLst/>
                  </a:rPr>
                  <a:t>The first law of thermodynamics for isochoric process </a:t>
                </a:r>
                <a:r>
                  <a:rPr lang="en-US" dirty="0" smtClean="0">
                    <a:effectLst/>
                  </a:rPr>
                  <a:t>is</a:t>
                </a:r>
                <a:r>
                  <a:rPr lang="en-IN" dirty="0">
                    <a:effectLst/>
                  </a:rPr>
                  <a:t> </a:t>
                </a:r>
                <a:r>
                  <a:rPr lang="en-US" i="1" dirty="0" smtClean="0">
                    <a:effectLst/>
                  </a:rPr>
                  <a:t>Q </a:t>
                </a:r>
                <a:r>
                  <a:rPr lang="en-US" i="1" dirty="0">
                    <a:effectLst/>
                  </a:rPr>
                  <a:t>=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U</a:t>
                </a:r>
                <a:endParaRPr lang="en-IN" i="1" dirty="0">
                  <a:effectLst/>
                </a:endParaRPr>
              </a:p>
              <a:p>
                <a:r>
                  <a:rPr lang="en-US" dirty="0">
                    <a:effectLst/>
                  </a:rPr>
                  <a:t>The change in internal energy is given </a:t>
                </a:r>
                <a:r>
                  <a:rPr lang="en-US" dirty="0" smtClean="0">
                    <a:effectLst/>
                  </a:rPr>
                  <a:t>by</a:t>
                </a:r>
                <a:r>
                  <a:rPr lang="en-IN" dirty="0" smtClean="0"/>
                  <a:t>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US" i="1" dirty="0" smtClean="0">
                    <a:effectLst/>
                  </a:rPr>
                  <a:t>U</a:t>
                </a:r>
                <a:r>
                  <a:rPr lang="en-IN" dirty="0">
                    <a:effectLst/>
                  </a:rPr>
                  <a:t>=</a:t>
                </a:r>
                <a:r>
                  <a:rPr lang="en-IN" dirty="0">
                    <a:effectLst/>
                    <a:ea typeface="Cambria Math" panose="02040503050406030204" pitchFamily="18" charset="0"/>
                  </a:rPr>
                  <a:t> </a:t>
                </a:r>
                <a14:m>
                  <m:oMath xmlns:m="http://schemas.openxmlformats.org/officeDocument/2006/math">
                    <m:r>
                      <a:rPr lang="en-IN" i="1">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r>
                      <a:rPr lang="en-IN" i="1">
                        <a:effectLst/>
                        <a:latin typeface="Cambria Math" panose="02040503050406030204" pitchFamily="18" charset="0"/>
                      </a:rPr>
                      <m:t> </m:t>
                    </m:r>
                    <m:r>
                      <a:rPr lang="en-US" i="1">
                        <a:effectLst/>
                        <a:latin typeface="Cambria Math" panose="02040503050406030204" pitchFamily="18" charset="0"/>
                        <a:ea typeface="Cambria Math" panose="02040503050406030204" pitchFamily="18" charset="0"/>
                      </a:rPr>
                      <m:t>∆</m:t>
                    </m:r>
                  </m:oMath>
                </a14:m>
                <a:r>
                  <a:rPr lang="en-US" dirty="0" smtClean="0">
                    <a:effectLst/>
                  </a:rPr>
                  <a:t>T</a:t>
                </a:r>
              </a:p>
              <a:p>
                <a:r>
                  <a:rPr lang="en-US" dirty="0">
                    <a:effectLst/>
                  </a:rPr>
                  <a:t>The work done is given </a:t>
                </a:r>
                <a:r>
                  <a:rPr lang="en-US" dirty="0" smtClean="0">
                    <a:effectLst/>
                  </a:rPr>
                  <a:t>by, </a:t>
                </a:r>
                <a:r>
                  <a:rPr lang="en-IN" i="1" dirty="0" smtClean="0">
                    <a:effectLst/>
                  </a:rPr>
                  <a:t> </a:t>
                </a:r>
                <a:r>
                  <a:rPr lang="en-US" i="1" dirty="0">
                    <a:effectLst/>
                  </a:rPr>
                  <a:t>W = </a:t>
                </a:r>
                <a:r>
                  <a:rPr lang="en-US" i="1" dirty="0" smtClean="0">
                    <a:effectLst/>
                  </a:rPr>
                  <a:t>P.</a:t>
                </a:r>
                <a:r>
                  <a:rPr lang="en-US" dirty="0">
                    <a:effectLst/>
                    <a:ea typeface="Cambria Math" panose="020405030504060302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 </m:t>
                    </m:r>
                  </m:oMath>
                </a14:m>
                <a:r>
                  <a:rPr lang="en-US" i="1" dirty="0" smtClean="0">
                    <a:effectLst/>
                  </a:rPr>
                  <a:t>V </a:t>
                </a:r>
                <a:r>
                  <a:rPr lang="en-US" i="1" dirty="0">
                    <a:effectLst/>
                  </a:rPr>
                  <a:t>= </a:t>
                </a:r>
                <a:r>
                  <a:rPr lang="en-US" dirty="0">
                    <a:effectLst/>
                  </a:rPr>
                  <a:t>0 (because </a:t>
                </a:r>
                <a14:m>
                  <m:oMath xmlns:m="http://schemas.openxmlformats.org/officeDocument/2006/math">
                    <m:r>
                      <a:rPr lang="en-US" i="1">
                        <a:effectLst/>
                        <a:latin typeface="Cambria Math" panose="02040503050406030204" pitchFamily="18" charset="0"/>
                        <a:ea typeface="Cambria Math" panose="02040503050406030204" pitchFamily="18" charset="0"/>
                      </a:rPr>
                      <m:t>∆ </m:t>
                    </m:r>
                  </m:oMath>
                </a14:m>
                <a:r>
                  <a:rPr lang="en-US" i="1" dirty="0" smtClean="0">
                    <a:effectLst/>
                  </a:rPr>
                  <a:t>V </a:t>
                </a:r>
                <a:r>
                  <a:rPr lang="en-US" i="1" dirty="0">
                    <a:effectLst/>
                  </a:rPr>
                  <a:t>= </a:t>
                </a:r>
                <a:r>
                  <a:rPr lang="en-US" dirty="0">
                    <a:effectLst/>
                  </a:rPr>
                  <a:t>0</a:t>
                </a:r>
                <a:r>
                  <a:rPr lang="en-US" dirty="0" smtClean="0">
                    <a:effectLst/>
                  </a:rPr>
                  <a:t>).</a:t>
                </a:r>
              </a:p>
              <a:p>
                <a14:m>
                  <m:oMath xmlns:m="http://schemas.openxmlformats.org/officeDocument/2006/math">
                    <m:r>
                      <a:rPr lang="en-IN" i="1" smtClean="0">
                        <a:effectLst/>
                        <a:latin typeface="Cambria Math" panose="02040503050406030204" pitchFamily="18" charset="0"/>
                        <a:ea typeface="Cambria Math" panose="02040503050406030204" pitchFamily="18" charset="0"/>
                      </a:rPr>
                      <m:t>∴</m:t>
                    </m:r>
                  </m:oMath>
                </a14:m>
                <a:r>
                  <a:rPr lang="en-IN" dirty="0" smtClean="0">
                    <a:effectLst/>
                  </a:rPr>
                  <a:t> Q=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US" i="1" dirty="0">
                    <a:effectLst/>
                  </a:rPr>
                  <a:t>U</a:t>
                </a:r>
                <a:r>
                  <a:rPr lang="en-IN" dirty="0">
                    <a:effectLst/>
                  </a:rPr>
                  <a:t>=</a:t>
                </a:r>
                <a:r>
                  <a:rPr lang="en-IN" dirty="0">
                    <a:effectLst/>
                    <a:ea typeface="Cambria Math" panose="02040503050406030204" pitchFamily="18" charset="0"/>
                  </a:rPr>
                  <a:t> </a:t>
                </a:r>
                <a14:m>
                  <m:oMath xmlns:m="http://schemas.openxmlformats.org/officeDocument/2006/math">
                    <m:r>
                      <a:rPr lang="en-IN" i="1">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r>
                      <a:rPr lang="en-IN" i="1">
                        <a:effectLst/>
                        <a:latin typeface="Cambria Math" panose="02040503050406030204" pitchFamily="18" charset="0"/>
                      </a:rPr>
                      <m:t> </m:t>
                    </m:r>
                    <m:r>
                      <a:rPr lang="en-US" i="1">
                        <a:effectLst/>
                        <a:latin typeface="Cambria Math" panose="02040503050406030204" pitchFamily="18" charset="0"/>
                        <a:ea typeface="Cambria Math" panose="02040503050406030204" pitchFamily="18" charset="0"/>
                      </a:rPr>
                      <m:t>∆</m:t>
                    </m:r>
                  </m:oMath>
                </a14:m>
                <a:r>
                  <a:rPr lang="en-US" dirty="0">
                    <a:effectLst/>
                  </a:rPr>
                  <a:t>T</a:t>
                </a:r>
                <a:endParaRPr lang="en-IN" dirty="0">
                  <a:effectLst/>
                </a:endParaRPr>
              </a:p>
              <a:p>
                <a:pPr marL="0" indent="0">
                  <a:buNone/>
                </a:pPr>
                <a:endParaRPr lang="en-IN"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60" y="1645920"/>
                <a:ext cx="11443063" cy="4911634"/>
              </a:xfrm>
              <a:blipFill>
                <a:blip r:embed="rId2"/>
                <a:stretch>
                  <a:fillRect l="-479"/>
                </a:stretch>
              </a:blipFill>
            </p:spPr>
            <p:txBody>
              <a:bodyPr/>
              <a:lstStyle/>
              <a:p>
                <a:r>
                  <a:rPr lang="en-IN">
                    <a:noFill/>
                  </a:rPr>
                  <a:t> </a:t>
                </a:r>
              </a:p>
            </p:txBody>
          </p:sp>
        </mc:Fallback>
      </mc:AlternateContent>
    </p:spTree>
    <p:extLst>
      <p:ext uri="{BB962C8B-B14F-4D97-AF65-F5344CB8AC3E}">
        <p14:creationId xmlns:p14="http://schemas.microsoft.com/office/powerpoint/2010/main" val="387126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05097"/>
          </a:xfrm>
        </p:spPr>
        <p:txBody>
          <a:bodyPr>
            <a:normAutofit fontScale="90000"/>
          </a:bodyPr>
          <a:lstStyle/>
          <a:p>
            <a:r>
              <a:rPr lang="en-US" dirty="0">
                <a:effectLst/>
              </a:rPr>
              <a:t>Adiabatic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21577" y="1341120"/>
                <a:ext cx="9117874" cy="5146766"/>
              </a:xfrm>
            </p:spPr>
            <p:txBody>
              <a:bodyPr>
                <a:normAutofit lnSpcReduction="10000"/>
              </a:bodyPr>
              <a:lstStyle/>
              <a:p>
                <a:r>
                  <a:rPr lang="en-US" dirty="0">
                    <a:effectLst/>
                  </a:rPr>
                  <a:t>It is a process during which there is no transfer of heat from or to the </a:t>
                </a:r>
                <a:r>
                  <a:rPr lang="en-US" dirty="0" smtClean="0">
                    <a:effectLst/>
                  </a:rPr>
                  <a:t>system</a:t>
                </a:r>
              </a:p>
              <a:p>
                <a:r>
                  <a:rPr lang="en-US" dirty="0" smtClean="0">
                    <a:effectLst/>
                  </a:rPr>
                  <a:t>Figure</a:t>
                </a:r>
                <a:r>
                  <a:rPr lang="en-IN" dirty="0">
                    <a:effectLst/>
                  </a:rPr>
                  <a:t> </a:t>
                </a:r>
                <a:r>
                  <a:rPr lang="en-US" dirty="0" smtClean="0">
                    <a:effectLst/>
                  </a:rPr>
                  <a:t>shows </a:t>
                </a:r>
                <a:r>
                  <a:rPr lang="en-US" dirty="0">
                    <a:effectLst/>
                  </a:rPr>
                  <a:t>the </a:t>
                </a:r>
                <a:r>
                  <a:rPr lang="en-US" i="1" dirty="0">
                    <a:effectLst/>
                  </a:rPr>
                  <a:t>P</a:t>
                </a:r>
                <a:r>
                  <a:rPr lang="en-US" i="1" dirty="0" smtClean="0">
                    <a:effectLst/>
                  </a:rPr>
                  <a:t>-V </a:t>
                </a:r>
                <a:r>
                  <a:rPr lang="en-US" dirty="0">
                    <a:effectLst/>
                  </a:rPr>
                  <a:t>diagram of an adiabatic </a:t>
                </a:r>
                <a:r>
                  <a:rPr lang="en-US" dirty="0" smtClean="0">
                    <a:effectLst/>
                  </a:rPr>
                  <a:t>process</a:t>
                </a:r>
              </a:p>
              <a:p>
                <a:r>
                  <a:rPr lang="en-US" dirty="0">
                    <a:effectLst/>
                  </a:rPr>
                  <a:t>For an adiabatic change, </a:t>
                </a:r>
                <a:r>
                  <a:rPr lang="en-US" i="1" dirty="0">
                    <a:effectLst/>
                  </a:rPr>
                  <a:t>Q </a:t>
                </a:r>
                <a:r>
                  <a:rPr lang="en-US" dirty="0">
                    <a:effectLst/>
                  </a:rPr>
                  <a:t>= </a:t>
                </a:r>
                <a:r>
                  <a:rPr lang="en-US" dirty="0" smtClean="0">
                    <a:effectLst/>
                  </a:rPr>
                  <a:t>0</a:t>
                </a:r>
              </a:p>
              <a:p>
                <a:r>
                  <a:rPr lang="en-US" dirty="0">
                    <a:effectLst/>
                  </a:rPr>
                  <a:t>Heat transfer to or from the system is prevented   by either perfectly insulating  the  system from its environment, or by carrying out the change rapidly so that there is no  time  for any exchange of </a:t>
                </a:r>
                <a:r>
                  <a:rPr lang="en-US" dirty="0" smtClean="0">
                    <a:effectLst/>
                  </a:rPr>
                  <a:t>heat</a:t>
                </a:r>
              </a:p>
              <a:p>
                <a:r>
                  <a:rPr lang="en-US" dirty="0">
                    <a:effectLst/>
                  </a:rPr>
                  <a:t>For an adiabatic </a:t>
                </a:r>
                <a:r>
                  <a:rPr lang="en-US" dirty="0" smtClean="0">
                    <a:effectLst/>
                  </a:rPr>
                  <a:t>change,</a:t>
                </a:r>
                <a:r>
                  <a:rPr lang="en-IN" dirty="0">
                    <a:effectLst/>
                  </a:rPr>
                  <a:t> </a:t>
                </a:r>
                <a:r>
                  <a:rPr lang="en-IN" dirty="0" smtClean="0">
                    <a:effectLst/>
                  </a:rPr>
                  <a:t>  </a:t>
                </a:r>
                <a14:m>
                  <m:oMath xmlns:m="http://schemas.openxmlformats.org/officeDocument/2006/math">
                    <m:r>
                      <a:rPr lang="en-IN" i="1" smtClean="0">
                        <a:effectLst/>
                        <a:latin typeface="Cambria Math" panose="02040503050406030204" pitchFamily="18" charset="0"/>
                        <a:ea typeface="Cambria Math" panose="02040503050406030204" pitchFamily="18" charset="0"/>
                      </a:rPr>
                      <m:t>∆</m:t>
                    </m:r>
                  </m:oMath>
                </a14:m>
                <a:r>
                  <a:rPr lang="en-US" i="1" dirty="0" smtClean="0">
                    <a:effectLst/>
                  </a:rPr>
                  <a:t>U </a:t>
                </a:r>
                <a:r>
                  <a:rPr lang="en-US" dirty="0">
                    <a:effectLst/>
                  </a:rPr>
                  <a:t>= - </a:t>
                </a:r>
                <a:r>
                  <a:rPr lang="en-US" i="1" dirty="0" smtClean="0">
                    <a:effectLst/>
                  </a:rPr>
                  <a:t>W</a:t>
                </a:r>
              </a:p>
              <a:p>
                <a:r>
                  <a:rPr lang="en-US" dirty="0">
                    <a:effectLst/>
                  </a:rPr>
                  <a:t>When a system expands adiabatically, </a:t>
                </a:r>
                <a:r>
                  <a:rPr lang="en-US" i="1" dirty="0">
                    <a:effectLst/>
                  </a:rPr>
                  <a:t>W </a:t>
                </a:r>
                <a:r>
                  <a:rPr lang="en-US" dirty="0">
                    <a:effectLst/>
                  </a:rPr>
                  <a:t>is positive (work is done by the system) and </a:t>
                </a:r>
                <a14:m>
                  <m:oMath xmlns:m="http://schemas.openxmlformats.org/officeDocument/2006/math">
                    <m:r>
                      <a:rPr lang="en-IN" i="1">
                        <a:effectLst/>
                        <a:latin typeface="Cambria Math" panose="02040503050406030204" pitchFamily="18" charset="0"/>
                        <a:ea typeface="Cambria Math" panose="02040503050406030204" pitchFamily="18" charset="0"/>
                      </a:rPr>
                      <m:t>∆ </m:t>
                    </m:r>
                  </m:oMath>
                </a14:m>
                <a:r>
                  <a:rPr lang="en-US" i="1" dirty="0" smtClean="0">
                    <a:effectLst/>
                  </a:rPr>
                  <a:t>U </a:t>
                </a:r>
                <a:r>
                  <a:rPr lang="en-US" dirty="0">
                    <a:effectLst/>
                  </a:rPr>
                  <a:t>is negative, the internal energy of the system </a:t>
                </a:r>
                <a:r>
                  <a:rPr lang="en-US" dirty="0" smtClean="0">
                    <a:effectLst/>
                  </a:rPr>
                  <a:t>decreases</a:t>
                </a:r>
              </a:p>
              <a:p>
                <a:r>
                  <a:rPr lang="en-US" dirty="0">
                    <a:effectLst/>
                  </a:rPr>
                  <a:t>When a system is compressed adiabatically, </a:t>
                </a:r>
                <a:r>
                  <a:rPr lang="en-US" i="1" dirty="0">
                    <a:effectLst/>
                  </a:rPr>
                  <a:t>W </a:t>
                </a:r>
                <a:r>
                  <a:rPr lang="en-US" dirty="0">
                    <a:effectLst/>
                  </a:rPr>
                  <a:t>is negative (work is done on the system), and </a:t>
                </a:r>
                <a14:m>
                  <m:oMath xmlns:m="http://schemas.openxmlformats.org/officeDocument/2006/math">
                    <m:r>
                      <a:rPr lang="en-IN" i="1">
                        <a:effectLst/>
                        <a:latin typeface="Cambria Math" panose="02040503050406030204" pitchFamily="18" charset="0"/>
                        <a:ea typeface="Cambria Math" panose="02040503050406030204" pitchFamily="18" charset="0"/>
                      </a:rPr>
                      <m:t>∆ </m:t>
                    </m:r>
                  </m:oMath>
                </a14:m>
                <a:r>
                  <a:rPr lang="en-US" i="1" dirty="0" smtClean="0">
                    <a:effectLst/>
                  </a:rPr>
                  <a:t>U </a:t>
                </a:r>
                <a:r>
                  <a:rPr lang="en-US" dirty="0">
                    <a:effectLst/>
                  </a:rPr>
                  <a:t>is </a:t>
                </a:r>
                <a:r>
                  <a:rPr lang="en-US" dirty="0" smtClean="0">
                    <a:effectLst/>
                  </a:rPr>
                  <a:t>positive.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21577" y="1341120"/>
                <a:ext cx="9117874" cy="5146766"/>
              </a:xfrm>
              <a:blipFill>
                <a:blip r:embed="rId2"/>
                <a:stretch>
                  <a:fillRect l="-602" t="-474" r="-602"/>
                </a:stretch>
              </a:blipFill>
            </p:spPr>
            <p:txBody>
              <a:bodyPr/>
              <a:lstStyle/>
              <a:p>
                <a:r>
                  <a:rPr lang="en-IN">
                    <a:noFill/>
                  </a:rPr>
                  <a:t> </a:t>
                </a:r>
              </a:p>
            </p:txBody>
          </p:sp>
        </mc:Fallback>
      </mc:AlternateContent>
      <p:pic>
        <p:nvPicPr>
          <p:cNvPr id="4" name="image470.png"/>
          <p:cNvPicPr/>
          <p:nvPr/>
        </p:nvPicPr>
        <p:blipFill>
          <a:blip r:embed="rId3" cstate="print"/>
          <a:stretch>
            <a:fillRect/>
          </a:stretch>
        </p:blipFill>
        <p:spPr>
          <a:xfrm>
            <a:off x="380804" y="2605404"/>
            <a:ext cx="2327561" cy="2428149"/>
          </a:xfrm>
          <a:prstGeom prst="rect">
            <a:avLst/>
          </a:prstGeom>
          <a:solidFill>
            <a:schemeClr val="tx1"/>
          </a:solidFill>
        </p:spPr>
      </p:pic>
    </p:spTree>
    <p:extLst>
      <p:ext uri="{BB962C8B-B14F-4D97-AF65-F5344CB8AC3E}">
        <p14:creationId xmlns:p14="http://schemas.microsoft.com/office/powerpoint/2010/main" val="46310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66" y="400587"/>
            <a:ext cx="11329851" cy="418011"/>
          </a:xfrm>
        </p:spPr>
        <p:txBody>
          <a:bodyPr>
            <a:normAutofit fontScale="90000"/>
          </a:bodyPr>
          <a:lstStyle/>
          <a:p>
            <a:r>
              <a:rPr lang="en-US" dirty="0">
                <a:effectLst/>
              </a:rPr>
              <a:t>Thermodynamics of Adiabatic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896983"/>
                <a:ext cx="11451771" cy="5895703"/>
              </a:xfrm>
            </p:spPr>
            <p:txBody>
              <a:bodyPr>
                <a:normAutofit fontScale="70000" lnSpcReduction="20000"/>
              </a:bodyPr>
              <a:lstStyle/>
              <a:p>
                <a:r>
                  <a:rPr lang="en-US" dirty="0" smtClean="0">
                    <a:effectLst/>
                  </a:rPr>
                  <a:t>For an adiabatic process we have, P</a:t>
                </a:r>
                <a14:m>
                  <m:oMath xmlns:m="http://schemas.openxmlformats.org/officeDocument/2006/math">
                    <m:sSup>
                      <m:sSupPr>
                        <m:ctrlPr>
                          <a:rPr lang="en-US" i="1" smtClean="0">
                            <a:effectLst/>
                            <a:latin typeface="Cambria Math" panose="02040503050406030204" pitchFamily="18" charset="0"/>
                          </a:rPr>
                        </m:ctrlPr>
                      </m:sSupPr>
                      <m:e>
                        <m:r>
                          <a:rPr lang="en-IN" b="0" i="1" smtClean="0">
                            <a:effectLst/>
                            <a:latin typeface="Cambria Math" panose="02040503050406030204" pitchFamily="18" charset="0"/>
                          </a:rPr>
                          <m:t>𝑉</m:t>
                        </m:r>
                      </m:e>
                      <m:sup>
                        <m:r>
                          <a:rPr lang="en-US" i="1" smtClean="0">
                            <a:effectLst/>
                            <a:latin typeface="Cambria Math" panose="02040503050406030204" pitchFamily="18" charset="0"/>
                            <a:ea typeface="Cambria Math" panose="02040503050406030204" pitchFamily="18" charset="0"/>
                          </a:rPr>
                          <m:t>𝛾</m:t>
                        </m:r>
                      </m:sup>
                    </m:sSup>
                    <m:r>
                      <a:rPr lang="en-US" i="1" smtClean="0">
                        <a:effectLst/>
                        <a:latin typeface="Cambria Math" panose="02040503050406030204" pitchFamily="18" charset="0"/>
                      </a:rPr>
                      <m:t>=</m:t>
                    </m:r>
                  </m:oMath>
                </a14:m>
                <a:r>
                  <a:rPr lang="en-IN" dirty="0" smtClean="0">
                    <a:effectLst/>
                  </a:rPr>
                  <a:t> constant</a:t>
                </a:r>
              </a:p>
              <a:p>
                <a:pPr marL="0" indent="0">
                  <a:buNone/>
                </a:pPr>
                <a:r>
                  <a:rPr lang="en-IN" dirty="0" smtClean="0">
                    <a:effectLst/>
                  </a:rPr>
                  <a:t>	Where </a:t>
                </a:r>
                <a14:m>
                  <m:oMath xmlns:m="http://schemas.openxmlformats.org/officeDocument/2006/math">
                    <m:r>
                      <a:rPr lang="en-IN" i="1" smtClean="0">
                        <a:effectLst/>
                        <a:latin typeface="Cambria Math" panose="02040503050406030204" pitchFamily="18" charset="0"/>
                        <a:ea typeface="Cambria Math" panose="02040503050406030204" pitchFamily="18" charset="0"/>
                      </a:rPr>
                      <m:t>𝛾</m:t>
                    </m:r>
                  </m:oMath>
                </a14:m>
                <a:r>
                  <a:rPr lang="en-IN" dirty="0" smtClean="0">
                    <a:effectLst/>
                  </a:rPr>
                  <a:t>=</a:t>
                </a:r>
                <a14:m>
                  <m:oMath xmlns:m="http://schemas.openxmlformats.org/officeDocument/2006/math">
                    <m:f>
                      <m:fPr>
                        <m:ctrlPr>
                          <a:rPr lang="en-IN" i="1" dirty="0" smtClean="0">
                            <a:effectLst/>
                            <a:latin typeface="Cambria Math" panose="02040503050406030204" pitchFamily="18" charset="0"/>
                          </a:rPr>
                        </m:ctrlPr>
                      </m:fPr>
                      <m:num>
                        <m:sSub>
                          <m:sSubPr>
                            <m:ctrlPr>
                              <a:rPr lang="en-IN" i="1" dirty="0" smtClean="0">
                                <a:effectLst/>
                                <a:latin typeface="Cambria Math" panose="02040503050406030204" pitchFamily="18" charset="0"/>
                              </a:rPr>
                            </m:ctrlPr>
                          </m:sSubPr>
                          <m:e>
                            <m:r>
                              <a:rPr lang="en-IN" b="0" i="1" dirty="0" smtClean="0">
                                <a:effectLst/>
                                <a:latin typeface="Cambria Math" panose="02040503050406030204" pitchFamily="18" charset="0"/>
                              </a:rPr>
                              <m:t>𝐶</m:t>
                            </m:r>
                          </m:e>
                          <m:sub>
                            <m:r>
                              <a:rPr lang="en-IN" b="0" i="1" dirty="0" smtClean="0">
                                <a:effectLst/>
                                <a:latin typeface="Cambria Math" panose="02040503050406030204" pitchFamily="18" charset="0"/>
                              </a:rPr>
                              <m:t>𝑝</m:t>
                            </m:r>
                          </m:sub>
                        </m:sSub>
                      </m:num>
                      <m:den>
                        <m:sSub>
                          <m:sSubPr>
                            <m:ctrlPr>
                              <a:rPr lang="en-IN" i="1" dirty="0">
                                <a:effectLst/>
                                <a:latin typeface="Cambria Math" panose="02040503050406030204" pitchFamily="18" charset="0"/>
                              </a:rPr>
                            </m:ctrlPr>
                          </m:sSubPr>
                          <m:e>
                            <m:r>
                              <a:rPr lang="en-IN" i="1" dirty="0">
                                <a:effectLst/>
                                <a:latin typeface="Cambria Math" panose="02040503050406030204" pitchFamily="18" charset="0"/>
                              </a:rPr>
                              <m:t>𝐶</m:t>
                            </m:r>
                          </m:e>
                          <m:sub>
                            <m:r>
                              <a:rPr lang="en-IN" b="0" i="1" dirty="0" smtClean="0">
                                <a:effectLst/>
                                <a:latin typeface="Cambria Math" panose="02040503050406030204" pitchFamily="18" charset="0"/>
                              </a:rPr>
                              <m:t>𝑉</m:t>
                            </m:r>
                          </m:sub>
                        </m:sSub>
                      </m:den>
                    </m:f>
                  </m:oMath>
                </a14:m>
                <a:endParaRPr lang="en-IN" dirty="0" smtClean="0">
                  <a:effectLst/>
                </a:endParaRPr>
              </a:p>
              <a:p>
                <a:r>
                  <a:rPr lang="en-US" dirty="0">
                    <a:effectLst/>
                  </a:rPr>
                  <a:t>An adiabatic </a:t>
                </a:r>
                <a:r>
                  <a:rPr lang="en-US" dirty="0" smtClean="0">
                    <a:effectLst/>
                  </a:rPr>
                  <a:t>system can not </a:t>
                </a:r>
                <a:r>
                  <a:rPr lang="en-US" dirty="0">
                    <a:effectLst/>
                  </a:rPr>
                  <a:t>exchange </a:t>
                </a:r>
                <a:r>
                  <a:rPr lang="en-US" dirty="0" smtClean="0">
                    <a:effectLst/>
                  </a:rPr>
                  <a:t>heat.</a:t>
                </a:r>
              </a:p>
              <a:p>
                <a:r>
                  <a:rPr lang="en-US" dirty="0">
                    <a:effectLst/>
                  </a:rPr>
                  <a:t>Therefore, when a system undergoes an adiabatic change, its temperature and internal energy both </a:t>
                </a:r>
                <a:r>
                  <a:rPr lang="en-US" dirty="0" smtClean="0">
                    <a:effectLst/>
                  </a:rPr>
                  <a:t>change,  </a:t>
                </a:r>
                <a14:m>
                  <m:oMath xmlns:m="http://schemas.openxmlformats.org/officeDocument/2006/math">
                    <m:r>
                      <a:rPr lang="en-IN" i="1" smtClean="0">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ea typeface="Cambria Math" panose="02040503050406030204" pitchFamily="18" charset="0"/>
                      </a:rPr>
                      <m:t>∆</m:t>
                    </m:r>
                    <m:r>
                      <m:rPr>
                        <m:nor/>
                      </m:rPr>
                      <a:rPr lang="en-US" i="1" dirty="0">
                        <a:effectLst/>
                      </a:rPr>
                      <m:t>U</m:t>
                    </m:r>
                    <m:r>
                      <m:rPr>
                        <m:nor/>
                      </m:rPr>
                      <a:rPr lang="en-IN" dirty="0">
                        <a:effectLst/>
                      </a:rPr>
                      <m:t>=</m:t>
                    </m:r>
                    <m:r>
                      <m:rPr>
                        <m:nor/>
                      </m:rPr>
                      <a:rPr lang="en-IN" dirty="0">
                        <a:effectLst/>
                        <a:ea typeface="Cambria Math" panose="02040503050406030204" pitchFamily="18" charset="0"/>
                      </a:rPr>
                      <m:t> </m:t>
                    </m:r>
                    <m:r>
                      <a:rPr lang="en-IN" i="1">
                        <a:effectLst/>
                        <a:latin typeface="Cambria Math" panose="02040503050406030204" pitchFamily="18" charset="0"/>
                        <a:ea typeface="Cambria Math" panose="02040503050406030204" pitchFamily="18" charset="0"/>
                      </a:rPr>
                      <m:t>𝑛</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𝑉</m:t>
                        </m:r>
                      </m:sub>
                    </m:sSub>
                    <m:r>
                      <a:rPr lang="en-IN" i="1">
                        <a:effectLst/>
                        <a:latin typeface="Cambria Math" panose="02040503050406030204" pitchFamily="18" charset="0"/>
                      </a:rPr>
                      <m:t> </m:t>
                    </m:r>
                    <m:r>
                      <a:rPr lang="en-US" i="1">
                        <a:effectLst/>
                        <a:latin typeface="Cambria Math" panose="02040503050406030204" pitchFamily="18" charset="0"/>
                        <a:ea typeface="Cambria Math" panose="02040503050406030204" pitchFamily="18" charset="0"/>
                      </a:rPr>
                      <m:t>∆</m:t>
                    </m:r>
                    <m:r>
                      <m:rPr>
                        <m:nor/>
                      </m:rPr>
                      <a:rPr lang="en-US" dirty="0">
                        <a:effectLst/>
                      </a:rPr>
                      <m:t>T</m:t>
                    </m:r>
                  </m:oMath>
                </a14:m>
                <a:endParaRPr lang="en-IN" dirty="0" smtClean="0">
                  <a:effectLst/>
                </a:endParaRPr>
              </a:p>
              <a:p>
                <a:pPr marL="0" indent="0">
                  <a:buNone/>
                </a:pPr>
                <a:r>
                  <a:rPr lang="en-US" dirty="0" smtClean="0"/>
                  <a:t> 	W</a:t>
                </a:r>
                <a14:m>
                  <m:oMath xmlns:m="http://schemas.openxmlformats.org/officeDocument/2006/math">
                    <m:r>
                      <a:rPr lang="en-US" i="1">
                        <a:latin typeface="Cambria Math" panose="02040503050406030204" pitchFamily="18" charset="0"/>
                      </a:rPr>
                      <m:t>= </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𝑉</m:t>
                        </m:r>
                        <m:r>
                          <a:rPr lang="en-US" i="1">
                            <a:latin typeface="Cambria Math" panose="02040503050406030204" pitchFamily="18" charset="0"/>
                          </a:rPr>
                          <m:t>𝑖</m:t>
                        </m:r>
                      </m:sub>
                      <m:sup>
                        <m:r>
                          <a:rPr lang="en-US" i="1">
                            <a:latin typeface="Cambria Math" panose="02040503050406030204" pitchFamily="18" charset="0"/>
                          </a:rPr>
                          <m:t>𝑉𝑓</m:t>
                        </m:r>
                      </m:sup>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𝑑𝑉</m:t>
                        </m:r>
                      </m:e>
                    </m:nary>
                  </m:oMath>
                </a14:m>
                <a:endParaRPr lang="en-IN" dirty="0" smtClean="0">
                  <a:effectLst/>
                </a:endParaRPr>
              </a:p>
              <a:p>
                <a:pPr marL="0" indent="0">
                  <a:buNone/>
                </a:pPr>
                <a:r>
                  <a:rPr lang="en-IN" dirty="0">
                    <a:effectLst/>
                  </a:rPr>
                  <a:t>	</a:t>
                </a:r>
                <a:r>
                  <a:rPr lang="en-IN" dirty="0" smtClean="0">
                    <a:effectLst/>
                  </a:rPr>
                  <a:t>but for an adiabatic process, P.</a:t>
                </a:r>
                <a14:m>
                  <m:oMath xmlns:m="http://schemas.openxmlformats.org/officeDocument/2006/math">
                    <m:sSup>
                      <m:sSupPr>
                        <m:ctrlPr>
                          <a:rPr lang="en-US" i="1">
                            <a:effectLst/>
                            <a:latin typeface="Cambria Math" panose="02040503050406030204" pitchFamily="18" charset="0"/>
                          </a:rPr>
                        </m:ctrlPr>
                      </m:sSupPr>
                      <m:e>
                        <m:r>
                          <a:rPr lang="en-IN" i="1">
                            <a:effectLst/>
                            <a:latin typeface="Cambria Math" panose="02040503050406030204" pitchFamily="18" charset="0"/>
                          </a:rPr>
                          <m:t>𝑉</m:t>
                        </m:r>
                      </m:e>
                      <m:sup>
                        <m:r>
                          <a:rPr lang="en-US" i="1">
                            <a:effectLst/>
                            <a:latin typeface="Cambria Math" panose="02040503050406030204" pitchFamily="18" charset="0"/>
                            <a:ea typeface="Cambria Math" panose="02040503050406030204" pitchFamily="18" charset="0"/>
                          </a:rPr>
                          <m:t>𝛾</m:t>
                        </m:r>
                      </m:sup>
                    </m:sSup>
                  </m:oMath>
                </a14:m>
                <a:r>
                  <a:rPr lang="en-IN" dirty="0" smtClean="0">
                    <a:effectLst/>
                  </a:rPr>
                  <a:t>=C</a:t>
                </a:r>
              </a:p>
              <a:p>
                <a:pPr marL="0" indent="0">
                  <a:buNone/>
                </a:pPr>
                <a:r>
                  <a:rPr lang="en-IN" dirty="0">
                    <a:effectLst/>
                  </a:rPr>
                  <a:t>	</a:t>
                </a:r>
                <a:r>
                  <a:rPr lang="en-IN" dirty="0" smtClean="0">
                    <a:effectLst/>
                  </a:rPr>
                  <a:t>W= C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𝑉</m:t>
                        </m:r>
                        <m:r>
                          <a:rPr lang="en-US" i="1">
                            <a:latin typeface="Cambria Math" panose="02040503050406030204" pitchFamily="18" charset="0"/>
                          </a:rPr>
                          <m:t>𝑖</m:t>
                        </m:r>
                      </m:sub>
                      <m:sup>
                        <m:r>
                          <a:rPr lang="en-US" i="1">
                            <a:latin typeface="Cambria Math" panose="02040503050406030204" pitchFamily="18" charset="0"/>
                          </a:rPr>
                          <m:t>𝑉𝑓</m:t>
                        </m:r>
                      </m:sup>
                      <m:e>
                        <m:f>
                          <m:fPr>
                            <m:ctrlPr>
                              <a:rPr lang="en-US"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US" i="1">
                                    <a:effectLst/>
                                    <a:latin typeface="Cambria Math" panose="02040503050406030204" pitchFamily="18" charset="0"/>
                                  </a:rPr>
                                </m:ctrlPr>
                              </m:sSupPr>
                              <m:e>
                                <m:r>
                                  <a:rPr lang="en-IN" i="1">
                                    <a:effectLst/>
                                    <a:latin typeface="Cambria Math" panose="02040503050406030204" pitchFamily="18" charset="0"/>
                                  </a:rPr>
                                  <m:t>𝑉</m:t>
                                </m:r>
                              </m:e>
                              <m:sup>
                                <m:r>
                                  <a:rPr lang="en-US" i="1">
                                    <a:effectLst/>
                                    <a:latin typeface="Cambria Math" panose="02040503050406030204" pitchFamily="18" charset="0"/>
                                    <a:ea typeface="Cambria Math" panose="02040503050406030204" pitchFamily="18" charset="0"/>
                                  </a:rPr>
                                  <m:t>𝛾</m:t>
                                </m:r>
                              </m:sup>
                            </m:sSup>
                          </m:den>
                        </m:f>
                        <m:r>
                          <a:rPr lang="en-US" i="1">
                            <a:latin typeface="Cambria Math" panose="02040503050406030204" pitchFamily="18" charset="0"/>
                          </a:rPr>
                          <m:t>𝑑𝑉</m:t>
                        </m:r>
                      </m:e>
                    </m:nary>
                  </m:oMath>
                </a14:m>
                <a:r>
                  <a:rPr lang="en-IN" dirty="0" smtClean="0">
                    <a:effectLst/>
                  </a:rPr>
                  <a:t>= C </a:t>
                </a:r>
                <a14:m>
                  <m:oMath xmlns:m="http://schemas.openxmlformats.org/officeDocument/2006/math">
                    <m:sSubSup>
                      <m:sSubSupPr>
                        <m:ctrlPr>
                          <a:rPr lang="en-IN" i="1" smtClean="0">
                            <a:effectLst/>
                            <a:latin typeface="Cambria Math" panose="02040503050406030204" pitchFamily="18" charset="0"/>
                          </a:rPr>
                        </m:ctrlPr>
                      </m:sSubSupPr>
                      <m:e>
                        <m:d>
                          <m:dPr>
                            <m:begChr m:val="["/>
                            <m:endChr m:val="]"/>
                            <m:ctrlPr>
                              <a:rPr lang="en-IN" i="1" smtClean="0">
                                <a:effectLst/>
                                <a:latin typeface="Cambria Math" panose="02040503050406030204" pitchFamily="18" charset="0"/>
                              </a:rPr>
                            </m:ctrlPr>
                          </m:dPr>
                          <m:e>
                            <m:f>
                              <m:fPr>
                                <m:ctrlPr>
                                  <a:rPr lang="en-IN" i="1" smtClean="0">
                                    <a:effectLst/>
                                    <a:latin typeface="Cambria Math" panose="02040503050406030204" pitchFamily="18" charset="0"/>
                                  </a:rPr>
                                </m:ctrlPr>
                              </m:fPr>
                              <m:num>
                                <m:sSup>
                                  <m:sSupPr>
                                    <m:ctrlPr>
                                      <a:rPr lang="en-IN" i="1" smtClean="0">
                                        <a:effectLst/>
                                        <a:latin typeface="Cambria Math" panose="02040503050406030204" pitchFamily="18" charset="0"/>
                                      </a:rPr>
                                    </m:ctrlPr>
                                  </m:sSupPr>
                                  <m:e>
                                    <m:r>
                                      <a:rPr lang="en-IN" b="0" i="1" smtClean="0">
                                        <a:effectLst/>
                                        <a:latin typeface="Cambria Math" panose="02040503050406030204" pitchFamily="18" charset="0"/>
                                      </a:rPr>
                                      <m:t>𝑉</m:t>
                                    </m:r>
                                  </m:e>
                                  <m:sup>
                                    <m:r>
                                      <a:rPr lang="en-IN" b="0" i="1" smtClean="0">
                                        <a:effectLst/>
                                        <a:latin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𝛾</m:t>
                                    </m:r>
                                    <m:r>
                                      <a:rPr lang="en-IN" b="0" i="1" smtClean="0">
                                        <a:effectLst/>
                                        <a:latin typeface="Cambria Math" panose="02040503050406030204" pitchFamily="18" charset="0"/>
                                        <a:ea typeface="Cambria Math" panose="02040503050406030204" pitchFamily="18" charset="0"/>
                                      </a:rPr>
                                      <m:t>+1</m:t>
                                    </m:r>
                                  </m:sup>
                                </m:sSup>
                              </m:num>
                              <m:den>
                                <m:r>
                                  <a:rPr lang="en-IN" b="0" i="1" smtClean="0">
                                    <a:effectLst/>
                                    <a:latin typeface="Cambria Math" panose="02040503050406030204" pitchFamily="18" charset="0"/>
                                  </a:rPr>
                                  <m:t>1−</m:t>
                                </m:r>
                                <m:r>
                                  <a:rPr lang="en-IN" b="0" i="1" smtClean="0">
                                    <a:effectLst/>
                                    <a:latin typeface="Cambria Math" panose="02040503050406030204" pitchFamily="18" charset="0"/>
                                    <a:ea typeface="Cambria Math" panose="02040503050406030204" pitchFamily="18" charset="0"/>
                                  </a:rPr>
                                  <m:t>𝛾</m:t>
                                </m:r>
                              </m:den>
                            </m:f>
                          </m:e>
                        </m:d>
                      </m:e>
                      <m:sub>
                        <m:r>
                          <m:rPr>
                            <m:brk m:alnAt="23"/>
                          </m:rPr>
                          <a:rPr lang="en-US" i="1">
                            <a:latin typeface="Cambria Math" panose="02040503050406030204" pitchFamily="18" charset="0"/>
                          </a:rPr>
                          <m:t>𝑉</m:t>
                        </m:r>
                        <m:r>
                          <a:rPr lang="en-US" i="1">
                            <a:latin typeface="Cambria Math" panose="02040503050406030204" pitchFamily="18" charset="0"/>
                          </a:rPr>
                          <m:t>𝑖</m:t>
                        </m:r>
                      </m:sub>
                      <m:sup>
                        <m:r>
                          <a:rPr lang="en-US" i="1">
                            <a:latin typeface="Cambria Math" panose="02040503050406030204" pitchFamily="18" charset="0"/>
                          </a:rPr>
                          <m:t>𝑉𝑓</m:t>
                        </m:r>
                      </m:sup>
                    </m:sSubSup>
                  </m:oMath>
                </a14:m>
                <a:r>
                  <a:rPr lang="en-IN" dirty="0" smtClean="0">
                    <a:effectLst/>
                  </a:rPr>
                  <a:t>= C</a:t>
                </a:r>
                <a14:m>
                  <m:oMath xmlns:m="http://schemas.openxmlformats.org/officeDocument/2006/math">
                    <m:d>
                      <m:dPr>
                        <m:begChr m:val="["/>
                        <m:endChr m:val="]"/>
                        <m:ctrlPr>
                          <a:rPr lang="en-IN" i="1" smtClean="0">
                            <a:effectLst/>
                            <a:latin typeface="Cambria Math" panose="02040503050406030204" pitchFamily="18" charset="0"/>
                          </a:rPr>
                        </m:ctrlPr>
                      </m:dPr>
                      <m:e>
                        <m:f>
                          <m:fPr>
                            <m:ctrlPr>
                              <a:rPr lang="en-IN" i="1" smtClean="0">
                                <a:effectLst/>
                                <a:latin typeface="Cambria Math" panose="02040503050406030204" pitchFamily="18" charset="0"/>
                              </a:rPr>
                            </m:ctrlPr>
                          </m:fPr>
                          <m:num>
                            <m:sSup>
                              <m:sSupPr>
                                <m:ctrlPr>
                                  <a:rPr lang="en-IN" i="1">
                                    <a:effectLst/>
                                    <a:latin typeface="Cambria Math" panose="02040503050406030204" pitchFamily="18" charset="0"/>
                                  </a:rPr>
                                </m:ctrlPr>
                              </m:sSupPr>
                              <m:e>
                                <m:sSub>
                                  <m:sSubPr>
                                    <m:ctrlPr>
                                      <a:rPr lang="en-IN" i="1" smtClean="0">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Sub>
                              </m:e>
                              <m:sup>
                                <m:r>
                                  <a:rPr lang="en-IN" i="1">
                                    <a:effectLst/>
                                    <a:latin typeface="Cambria Math" panose="02040503050406030204" pitchFamily="18" charset="0"/>
                                  </a:rPr>
                                  <m:t>−</m:t>
                                </m:r>
                                <m:r>
                                  <a:rPr lang="en-IN" i="1">
                                    <a:effectLst/>
                                    <a:latin typeface="Cambria Math" panose="02040503050406030204" pitchFamily="18" charset="0"/>
                                    <a:ea typeface="Cambria Math" panose="02040503050406030204" pitchFamily="18" charset="0"/>
                                  </a:rPr>
                                  <m:t>𝛾</m:t>
                                </m:r>
                                <m:r>
                                  <a:rPr lang="en-IN" i="1">
                                    <a:effectLst/>
                                    <a:latin typeface="Cambria Math" panose="02040503050406030204" pitchFamily="18" charset="0"/>
                                    <a:ea typeface="Cambria Math" panose="02040503050406030204" pitchFamily="18" charset="0"/>
                                  </a:rPr>
                                  <m:t>+1</m:t>
                                </m:r>
                              </m:sup>
                            </m:sSup>
                            <m:r>
                              <a:rPr lang="en-IN" b="0" i="1" smtClean="0">
                                <a:effectLst/>
                                <a:latin typeface="Cambria Math" panose="02040503050406030204" pitchFamily="18" charset="0"/>
                                <a:ea typeface="Cambria Math" panose="02040503050406030204" pitchFamily="18" charset="0"/>
                              </a:rPr>
                              <m:t>−</m:t>
                            </m:r>
                            <m:sSup>
                              <m:sSupPr>
                                <m:ctrlPr>
                                  <a:rPr lang="en-IN" i="1">
                                    <a:effectLst/>
                                    <a:latin typeface="Cambria Math" panose="02040503050406030204" pitchFamily="18" charset="0"/>
                                  </a:rPr>
                                </m:ctrlPr>
                              </m:sSupPr>
                              <m:e>
                                <m:sSub>
                                  <m:sSubPr>
                                    <m:ctrlPr>
                                      <a:rPr lang="en-IN"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𝑖</m:t>
                                    </m:r>
                                  </m:sub>
                                </m:sSub>
                              </m:e>
                              <m:sup>
                                <m:r>
                                  <a:rPr lang="en-IN" i="1">
                                    <a:effectLst/>
                                    <a:latin typeface="Cambria Math" panose="02040503050406030204" pitchFamily="18" charset="0"/>
                                  </a:rPr>
                                  <m:t>−</m:t>
                                </m:r>
                                <m:r>
                                  <a:rPr lang="en-IN" i="1">
                                    <a:effectLst/>
                                    <a:latin typeface="Cambria Math" panose="02040503050406030204" pitchFamily="18" charset="0"/>
                                    <a:ea typeface="Cambria Math" panose="02040503050406030204" pitchFamily="18" charset="0"/>
                                  </a:rPr>
                                  <m:t>𝛾</m:t>
                                </m:r>
                                <m:r>
                                  <a:rPr lang="en-IN" i="1">
                                    <a:effectLst/>
                                    <a:latin typeface="Cambria Math" panose="02040503050406030204" pitchFamily="18" charset="0"/>
                                    <a:ea typeface="Cambria Math" panose="02040503050406030204" pitchFamily="18" charset="0"/>
                                  </a:rPr>
                                  <m:t>+1</m:t>
                                </m:r>
                              </m:sup>
                            </m:sSup>
                          </m:num>
                          <m:den>
                            <m:r>
                              <a:rPr lang="en-IN" i="1">
                                <a:effectLst/>
                                <a:latin typeface="Cambria Math" panose="02040503050406030204" pitchFamily="18" charset="0"/>
                              </a:rPr>
                              <m:t>1−</m:t>
                            </m:r>
                            <m:r>
                              <a:rPr lang="en-IN" i="1">
                                <a:effectLst/>
                                <a:latin typeface="Cambria Math" panose="02040503050406030204" pitchFamily="18" charset="0"/>
                                <a:ea typeface="Cambria Math" panose="02040503050406030204" pitchFamily="18" charset="0"/>
                              </a:rPr>
                              <m:t>𝛾</m:t>
                            </m:r>
                          </m:den>
                        </m:f>
                      </m:e>
                    </m:d>
                  </m:oMath>
                </a14:m>
                <a:r>
                  <a:rPr lang="en-IN" dirty="0" smtClean="0">
                    <a:effectLst/>
                  </a:rPr>
                  <a:t> =  </a:t>
                </a:r>
                <a14:m>
                  <m:oMath xmlns:m="http://schemas.openxmlformats.org/officeDocument/2006/math">
                    <m:f>
                      <m:fPr>
                        <m:ctrlPr>
                          <a:rPr lang="en-IN" i="1" smtClean="0">
                            <a:effectLst/>
                            <a:latin typeface="Cambria Math" panose="02040503050406030204" pitchFamily="18" charset="0"/>
                          </a:rPr>
                        </m:ctrlPr>
                      </m:fPr>
                      <m:num>
                        <m:r>
                          <a:rPr lang="en-IN" b="0" i="1" smtClean="0">
                            <a:effectLst/>
                            <a:latin typeface="Cambria Math" panose="02040503050406030204" pitchFamily="18" charset="0"/>
                          </a:rPr>
                          <m:t>𝐶</m:t>
                        </m:r>
                      </m:num>
                      <m:den>
                        <m:r>
                          <a:rPr lang="en-IN" i="1">
                            <a:effectLst/>
                            <a:latin typeface="Cambria Math" panose="02040503050406030204" pitchFamily="18" charset="0"/>
                          </a:rPr>
                          <m:t>1−</m:t>
                        </m:r>
                        <m:r>
                          <a:rPr lang="en-IN" i="1">
                            <a:effectLst/>
                            <a:latin typeface="Cambria Math" panose="02040503050406030204" pitchFamily="18" charset="0"/>
                            <a:ea typeface="Cambria Math" panose="02040503050406030204" pitchFamily="18" charset="0"/>
                          </a:rPr>
                          <m:t>𝛾</m:t>
                        </m:r>
                      </m:den>
                    </m:f>
                  </m:oMath>
                </a14:m>
                <a:r>
                  <a:rPr lang="en-IN" dirty="0" smtClean="0">
                    <a:effectLst/>
                  </a:rPr>
                  <a:t> </a:t>
                </a:r>
                <a14:m>
                  <m:oMath xmlns:m="http://schemas.openxmlformats.org/officeDocument/2006/math">
                    <m:d>
                      <m:dPr>
                        <m:begChr m:val="["/>
                        <m:endChr m:val="]"/>
                        <m:ctrlPr>
                          <a:rPr lang="en-IN" i="1" smtClean="0">
                            <a:effectLst/>
                            <a:latin typeface="Cambria Math" panose="02040503050406030204" pitchFamily="18" charset="0"/>
                          </a:rPr>
                        </m:ctrlPr>
                      </m:dPr>
                      <m:e>
                        <m:f>
                          <m:fPr>
                            <m:ctrlPr>
                              <a:rPr lang="en-IN" i="1" smtClean="0">
                                <a:effectLst/>
                                <a:latin typeface="Cambria Math" panose="02040503050406030204" pitchFamily="18" charset="0"/>
                              </a:rPr>
                            </m:ctrlPr>
                          </m:fPr>
                          <m:num>
                            <m:r>
                              <a:rPr lang="en-IN" b="0" i="1" smtClean="0">
                                <a:effectLst/>
                                <a:latin typeface="Cambria Math" panose="02040503050406030204" pitchFamily="18" charset="0"/>
                              </a:rPr>
                              <m:t>1</m:t>
                            </m:r>
                          </m:num>
                          <m:den>
                            <m:sSup>
                              <m:sSupPr>
                                <m:ctrlPr>
                                  <a:rPr lang="en-IN" i="1">
                                    <a:effectLst/>
                                    <a:latin typeface="Cambria Math" panose="02040503050406030204" pitchFamily="18" charset="0"/>
                                  </a:rPr>
                                </m:ctrlPr>
                              </m:sSupPr>
                              <m:e>
                                <m:sSub>
                                  <m:sSubPr>
                                    <m:ctrlPr>
                                      <a:rPr lang="en-IN"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e>
                              <m:sup>
                                <m:r>
                                  <a:rPr lang="en-IN" i="1">
                                    <a:effectLst/>
                                    <a:latin typeface="Cambria Math" panose="02040503050406030204" pitchFamily="18" charset="0"/>
                                    <a:ea typeface="Cambria Math" panose="02040503050406030204" pitchFamily="18" charset="0"/>
                                  </a:rPr>
                                  <m:t>𝛾</m:t>
                                </m:r>
                                <m:r>
                                  <a:rPr lang="en-IN" b="0" i="1" smtClean="0">
                                    <a:effectLst/>
                                    <a:latin typeface="Cambria Math" panose="02040503050406030204" pitchFamily="18" charset="0"/>
                                    <a:ea typeface="Cambria Math" panose="02040503050406030204" pitchFamily="18" charset="0"/>
                                  </a:rPr>
                                  <m:t>−</m:t>
                                </m:r>
                                <m:r>
                                  <a:rPr lang="en-IN" i="1">
                                    <a:effectLst/>
                                    <a:latin typeface="Cambria Math" panose="02040503050406030204" pitchFamily="18" charset="0"/>
                                    <a:ea typeface="Cambria Math" panose="02040503050406030204" pitchFamily="18" charset="0"/>
                                  </a:rPr>
                                  <m:t>1</m:t>
                                </m:r>
                              </m:sup>
                            </m:sSup>
                          </m:den>
                        </m:f>
                        <m:r>
                          <a:rPr lang="en-IN" b="0" i="1" smtClean="0">
                            <a:effectLst/>
                            <a:latin typeface="Cambria Math" panose="02040503050406030204" pitchFamily="18" charset="0"/>
                          </a:rPr>
                          <m:t>−</m:t>
                        </m:r>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sSup>
                              <m:sSupPr>
                                <m:ctrlPr>
                                  <a:rPr lang="en-IN" i="1">
                                    <a:effectLst/>
                                    <a:latin typeface="Cambria Math" panose="02040503050406030204" pitchFamily="18" charset="0"/>
                                  </a:rPr>
                                </m:ctrlPr>
                              </m:sSupPr>
                              <m:e>
                                <m:sSub>
                                  <m:sSubPr>
                                    <m:ctrlPr>
                                      <a:rPr lang="en-IN"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𝑖</m:t>
                                    </m:r>
                                  </m:sub>
                                </m:sSub>
                              </m:e>
                              <m:sup>
                                <m:r>
                                  <a:rPr lang="en-IN" i="1">
                                    <a:effectLst/>
                                    <a:latin typeface="Cambria Math" panose="02040503050406030204" pitchFamily="18" charset="0"/>
                                    <a:ea typeface="Cambria Math" panose="02040503050406030204" pitchFamily="18" charset="0"/>
                                  </a:rPr>
                                  <m:t>𝛾</m:t>
                                </m:r>
                                <m:r>
                                  <a:rPr lang="en-IN" i="1">
                                    <a:effectLst/>
                                    <a:latin typeface="Cambria Math" panose="02040503050406030204" pitchFamily="18" charset="0"/>
                                    <a:ea typeface="Cambria Math" panose="02040503050406030204" pitchFamily="18" charset="0"/>
                                  </a:rPr>
                                  <m:t>−1</m:t>
                                </m:r>
                              </m:sup>
                            </m:sSup>
                          </m:den>
                        </m:f>
                      </m:e>
                    </m:d>
                  </m:oMath>
                </a14:m>
                <a:endParaRPr lang="en-IN" dirty="0" smtClean="0">
                  <a:effectLst/>
                </a:endParaRPr>
              </a:p>
              <a:p>
                <a:pPr marL="0" indent="0">
                  <a:buNone/>
                </a:pPr>
                <a:r>
                  <a:rPr lang="en-IN" dirty="0" smtClean="0">
                    <a:effectLst/>
                  </a:rPr>
                  <a:t>	Since process is adiabatic, hence  </a:t>
                </a:r>
                <a14:m>
                  <m:oMath xmlns:m="http://schemas.openxmlformats.org/officeDocument/2006/math">
                    <m:sSub>
                      <m:sSubPr>
                        <m:ctrlPr>
                          <a:rPr lang="en-IN" i="1" smtClean="0">
                            <a:effectLst/>
                            <a:latin typeface="Cambria Math" panose="02040503050406030204" pitchFamily="18" charset="0"/>
                          </a:rPr>
                        </m:ctrlPr>
                      </m:sSubPr>
                      <m:e>
                        <m:r>
                          <a:rPr lang="en-IN" b="0" i="1" smtClean="0">
                            <a:effectLst/>
                            <a:latin typeface="Cambria Math" panose="02040503050406030204" pitchFamily="18" charset="0"/>
                          </a:rPr>
                          <m:t>𝑃</m:t>
                        </m:r>
                      </m:e>
                      <m:sub>
                        <m:r>
                          <a:rPr lang="en-IN" b="0" i="1" smtClean="0">
                            <a:effectLst/>
                            <a:latin typeface="Cambria Math" panose="02040503050406030204" pitchFamily="18" charset="0"/>
                          </a:rPr>
                          <m:t>𝑖</m:t>
                        </m:r>
                      </m:sub>
                    </m:sSub>
                    <m:sSubSup>
                      <m:sSubSupPr>
                        <m:ctrlPr>
                          <a:rPr lang="en-IN" i="1">
                            <a:effectLst/>
                            <a:latin typeface="Cambria Math" panose="02040503050406030204" pitchFamily="18" charset="0"/>
                          </a:rPr>
                        </m:ctrlPr>
                      </m:sSubSupPr>
                      <m:e>
                        <m:r>
                          <a:rPr lang="en-IN" i="1">
                            <a:effectLst/>
                            <a:latin typeface="Cambria Math" panose="02040503050406030204" pitchFamily="18" charset="0"/>
                          </a:rPr>
                          <m:t>𝑉</m:t>
                        </m:r>
                      </m:e>
                      <m:sub>
                        <m:r>
                          <a:rPr lang="en-IN" b="0" i="1" smtClean="0">
                            <a:effectLst/>
                            <a:latin typeface="Cambria Math" panose="02040503050406030204" pitchFamily="18" charset="0"/>
                          </a:rPr>
                          <m:t>𝑖</m:t>
                        </m:r>
                      </m:sub>
                      <m:sup>
                        <m:r>
                          <a:rPr lang="en-IN" i="1">
                            <a:effectLst/>
                            <a:latin typeface="Cambria Math" panose="02040503050406030204" pitchFamily="18" charset="0"/>
                            <a:ea typeface="Cambria Math" panose="02040503050406030204" pitchFamily="18" charset="0"/>
                          </a:rPr>
                          <m:t>𝛾</m:t>
                        </m:r>
                      </m:sup>
                    </m:sSubSup>
                    <m:r>
                      <a:rPr lang="en-IN" b="0" i="1" smtClean="0">
                        <a:effectLst/>
                        <a:latin typeface="Cambria Math" panose="02040503050406030204" pitchFamily="18" charset="0"/>
                      </a:rPr>
                      <m:t>=</m:t>
                    </m:r>
                    <m:sSub>
                      <m:sSubPr>
                        <m:ctrlPr>
                          <a:rPr lang="en-IN"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𝑓</m:t>
                        </m:r>
                      </m:sub>
                    </m:sSub>
                    <m:sSubSup>
                      <m:sSubSupPr>
                        <m:ctrlPr>
                          <a:rPr lang="en-IN" i="1">
                            <a:effectLst/>
                            <a:latin typeface="Cambria Math" panose="02040503050406030204" pitchFamily="18" charset="0"/>
                          </a:rPr>
                        </m:ctrlPr>
                      </m:sSubSupPr>
                      <m:e>
                        <m:r>
                          <a:rPr lang="en-IN" i="1">
                            <a:effectLst/>
                            <a:latin typeface="Cambria Math" panose="02040503050406030204" pitchFamily="18" charset="0"/>
                          </a:rPr>
                          <m:t>𝑉</m:t>
                        </m:r>
                      </m:e>
                      <m:sub>
                        <m:r>
                          <a:rPr lang="en-IN" i="1">
                            <a:effectLst/>
                            <a:latin typeface="Cambria Math" panose="02040503050406030204" pitchFamily="18" charset="0"/>
                          </a:rPr>
                          <m:t>𝑓</m:t>
                        </m:r>
                      </m:sub>
                      <m:sup>
                        <m:r>
                          <a:rPr lang="en-IN" i="1">
                            <a:effectLst/>
                            <a:latin typeface="Cambria Math" panose="02040503050406030204" pitchFamily="18" charset="0"/>
                            <a:ea typeface="Cambria Math" panose="02040503050406030204" pitchFamily="18" charset="0"/>
                          </a:rPr>
                          <m:t>𝛾</m:t>
                        </m:r>
                      </m:sup>
                    </m:sSubSup>
                  </m:oMath>
                </a14:m>
                <a:endParaRPr lang="en-IN" dirty="0" smtClean="0">
                  <a:effectLst/>
                </a:endParaRPr>
              </a:p>
              <a:p>
                <a:pPr marL="0" indent="0">
                  <a:buNone/>
                </a:pPr>
                <a:r>
                  <a:rPr lang="en-IN" dirty="0">
                    <a:effectLst/>
                  </a:rPr>
                  <a:t>	</a:t>
                </a:r>
                <a14:m>
                  <m:oMath xmlns:m="http://schemas.openxmlformats.org/officeDocument/2006/math">
                    <m:r>
                      <a:rPr lang="en-IN" i="1" smtClean="0">
                        <a:effectLst/>
                        <a:latin typeface="Cambria Math" panose="02040503050406030204" pitchFamily="18" charset="0"/>
                        <a:ea typeface="Cambria Math" panose="02040503050406030204" pitchFamily="18" charset="0"/>
                      </a:rPr>
                      <m:t>∴</m:t>
                    </m:r>
                  </m:oMath>
                </a14:m>
                <a:r>
                  <a:rPr lang="en-IN" dirty="0" smtClean="0">
                    <a:effectLst/>
                  </a:rPr>
                  <a:t> W=</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1</m:t>
                        </m:r>
                      </m:num>
                      <m:den>
                        <m:r>
                          <a:rPr lang="en-IN" i="1">
                            <a:effectLst/>
                            <a:latin typeface="Cambria Math" panose="02040503050406030204" pitchFamily="18" charset="0"/>
                          </a:rPr>
                          <m:t>1−</m:t>
                        </m:r>
                        <m:r>
                          <a:rPr lang="en-IN" i="1">
                            <a:effectLst/>
                            <a:latin typeface="Cambria Math" panose="02040503050406030204" pitchFamily="18" charset="0"/>
                            <a:ea typeface="Cambria Math" panose="02040503050406030204" pitchFamily="18" charset="0"/>
                          </a:rPr>
                          <m:t>𝛾</m:t>
                        </m:r>
                      </m:den>
                    </m:f>
                  </m:oMath>
                </a14:m>
                <a:r>
                  <a:rPr lang="en-IN" dirty="0">
                    <a:effectLst/>
                  </a:rPr>
                  <a:t> </a:t>
                </a:r>
                <a14:m>
                  <m:oMath xmlns:m="http://schemas.openxmlformats.org/officeDocument/2006/math">
                    <m:d>
                      <m:dPr>
                        <m:begChr m:val="["/>
                        <m:endChr m:val="]"/>
                        <m:ctrlPr>
                          <a:rPr lang="en-IN" i="1">
                            <a:effectLst/>
                            <a:latin typeface="Cambria Math" panose="02040503050406030204" pitchFamily="18" charset="0"/>
                          </a:rPr>
                        </m:ctrlPr>
                      </m:dPr>
                      <m:e>
                        <m:f>
                          <m:fPr>
                            <m:ctrlPr>
                              <a:rPr lang="en-IN" i="1" smtClean="0">
                                <a:effectLst/>
                                <a:latin typeface="Cambria Math" panose="02040503050406030204" pitchFamily="18" charset="0"/>
                              </a:rPr>
                            </m:ctrlPr>
                          </m:fPr>
                          <m:num>
                            <m:sSub>
                              <m:sSubPr>
                                <m:ctrlPr>
                                  <a:rPr lang="en-IN"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𝑓</m:t>
                                </m:r>
                              </m:sub>
                            </m:sSub>
                            <m:r>
                              <a:rPr lang="en-IN" b="0" i="1" smtClean="0">
                                <a:effectLst/>
                                <a:latin typeface="Cambria Math" panose="02040503050406030204" pitchFamily="18" charset="0"/>
                              </a:rPr>
                              <m:t> </m:t>
                            </m:r>
                            <m:sSubSup>
                              <m:sSubSupPr>
                                <m:ctrlPr>
                                  <a:rPr lang="en-IN" b="0" i="1" smtClean="0">
                                    <a:effectLst/>
                                    <a:latin typeface="Cambria Math" panose="02040503050406030204" pitchFamily="18" charset="0"/>
                                  </a:rPr>
                                </m:ctrlPr>
                              </m:sSubSup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𝑓</m:t>
                                </m:r>
                              </m:sub>
                              <m:sup>
                                <m:r>
                                  <a:rPr lang="en-IN" b="0" i="1" smtClean="0">
                                    <a:effectLst/>
                                    <a:latin typeface="Cambria Math" panose="02040503050406030204" pitchFamily="18" charset="0"/>
                                    <a:ea typeface="Cambria Math" panose="02040503050406030204" pitchFamily="18" charset="0"/>
                                  </a:rPr>
                                  <m:t>𝛾</m:t>
                                </m:r>
                              </m:sup>
                            </m:sSubSup>
                          </m:num>
                          <m:den>
                            <m:sSup>
                              <m:sSupPr>
                                <m:ctrlPr>
                                  <a:rPr lang="en-IN" i="1">
                                    <a:effectLst/>
                                    <a:latin typeface="Cambria Math" panose="02040503050406030204" pitchFamily="18" charset="0"/>
                                  </a:rPr>
                                </m:ctrlPr>
                              </m:sSupPr>
                              <m:e>
                                <m:sSub>
                                  <m:sSubPr>
                                    <m:ctrlPr>
                                      <a:rPr lang="en-IN"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𝑓</m:t>
                                    </m:r>
                                  </m:sub>
                                </m:sSub>
                              </m:e>
                              <m:sup>
                                <m:r>
                                  <a:rPr lang="en-IN" i="1">
                                    <a:effectLst/>
                                    <a:latin typeface="Cambria Math" panose="02040503050406030204" pitchFamily="18" charset="0"/>
                                    <a:ea typeface="Cambria Math" panose="02040503050406030204" pitchFamily="18" charset="0"/>
                                  </a:rPr>
                                  <m:t>𝛾</m:t>
                                </m:r>
                                <m:r>
                                  <a:rPr lang="en-IN" i="1">
                                    <a:effectLst/>
                                    <a:latin typeface="Cambria Math" panose="02040503050406030204" pitchFamily="18" charset="0"/>
                                    <a:ea typeface="Cambria Math" panose="02040503050406030204" pitchFamily="18" charset="0"/>
                                  </a:rPr>
                                  <m:t>−1</m:t>
                                </m:r>
                              </m:sup>
                            </m:sSup>
                          </m:den>
                        </m:f>
                        <m:r>
                          <a:rPr lang="en-IN" i="1">
                            <a:effectLst/>
                            <a:latin typeface="Cambria Math" panose="02040503050406030204" pitchFamily="18" charset="0"/>
                          </a:rPr>
                          <m:t>−</m:t>
                        </m:r>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IN" i="1">
                                    <a:effectLst/>
                                    <a:latin typeface="Cambria Math" panose="02040503050406030204" pitchFamily="18" charset="0"/>
                                  </a:rPr>
                                  <m:t>𝑃</m:t>
                                </m:r>
                              </m:e>
                              <m:sub>
                                <m:r>
                                  <a:rPr lang="en-IN" i="1">
                                    <a:effectLst/>
                                    <a:latin typeface="Cambria Math" panose="02040503050406030204" pitchFamily="18" charset="0"/>
                                  </a:rPr>
                                  <m:t>𝑖</m:t>
                                </m:r>
                              </m:sub>
                            </m:sSub>
                            <m:sSubSup>
                              <m:sSubSupPr>
                                <m:ctrlPr>
                                  <a:rPr lang="en-IN" i="1">
                                    <a:effectLst/>
                                    <a:latin typeface="Cambria Math" panose="02040503050406030204" pitchFamily="18" charset="0"/>
                                  </a:rPr>
                                </m:ctrlPr>
                              </m:sSubSupPr>
                              <m:e>
                                <m:r>
                                  <a:rPr lang="en-IN" i="1">
                                    <a:effectLst/>
                                    <a:latin typeface="Cambria Math" panose="02040503050406030204" pitchFamily="18" charset="0"/>
                                  </a:rPr>
                                  <m:t>𝑉</m:t>
                                </m:r>
                              </m:e>
                              <m:sub>
                                <m:r>
                                  <a:rPr lang="en-IN" i="1">
                                    <a:effectLst/>
                                    <a:latin typeface="Cambria Math" panose="02040503050406030204" pitchFamily="18" charset="0"/>
                                  </a:rPr>
                                  <m:t>𝑖</m:t>
                                </m:r>
                              </m:sub>
                              <m:sup>
                                <m:r>
                                  <a:rPr lang="en-IN" i="1">
                                    <a:effectLst/>
                                    <a:latin typeface="Cambria Math" panose="02040503050406030204" pitchFamily="18" charset="0"/>
                                    <a:ea typeface="Cambria Math" panose="02040503050406030204" pitchFamily="18" charset="0"/>
                                  </a:rPr>
                                  <m:t>𝛾</m:t>
                                </m:r>
                              </m:sup>
                            </m:sSubSup>
                          </m:num>
                          <m:den>
                            <m:sSup>
                              <m:sSupPr>
                                <m:ctrlPr>
                                  <a:rPr lang="en-IN" i="1">
                                    <a:effectLst/>
                                    <a:latin typeface="Cambria Math" panose="02040503050406030204" pitchFamily="18" charset="0"/>
                                  </a:rPr>
                                </m:ctrlPr>
                              </m:sSupPr>
                              <m:e>
                                <m:sSub>
                                  <m:sSubPr>
                                    <m:ctrlPr>
                                      <a:rPr lang="en-IN"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𝑖</m:t>
                                    </m:r>
                                  </m:sub>
                                </m:sSub>
                              </m:e>
                              <m:sup>
                                <m:r>
                                  <a:rPr lang="en-IN" i="1">
                                    <a:effectLst/>
                                    <a:latin typeface="Cambria Math" panose="02040503050406030204" pitchFamily="18" charset="0"/>
                                    <a:ea typeface="Cambria Math" panose="02040503050406030204" pitchFamily="18" charset="0"/>
                                  </a:rPr>
                                  <m:t>𝛾</m:t>
                                </m:r>
                                <m:r>
                                  <a:rPr lang="en-IN" i="1">
                                    <a:effectLst/>
                                    <a:latin typeface="Cambria Math" panose="02040503050406030204" pitchFamily="18" charset="0"/>
                                    <a:ea typeface="Cambria Math" panose="02040503050406030204" pitchFamily="18" charset="0"/>
                                  </a:rPr>
                                  <m:t>−1</m:t>
                                </m:r>
                              </m:sup>
                            </m:sSup>
                          </m:den>
                        </m:f>
                      </m:e>
                    </m:d>
                  </m:oMath>
                </a14:m>
                <a:r>
                  <a:rPr lang="en-IN" dirty="0" smtClean="0">
                    <a:effectLst/>
                  </a:rPr>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1−</m:t>
                        </m:r>
                        <m:r>
                          <a:rPr lang="en-IN" i="1">
                            <a:effectLst/>
                            <a:latin typeface="Cambria Math" panose="02040503050406030204" pitchFamily="18" charset="0"/>
                            <a:ea typeface="Cambria Math" panose="02040503050406030204" pitchFamily="18" charset="0"/>
                          </a:rPr>
                          <m:t>𝛾</m:t>
                        </m:r>
                      </m:den>
                    </m:f>
                  </m:oMath>
                </a14:m>
                <a:r>
                  <a:rPr lang="en-IN" dirty="0" smtClean="0">
                    <a:effectLst/>
                  </a:rPr>
                  <a:t> </a:t>
                </a:r>
                <a14:m>
                  <m:oMath xmlns:m="http://schemas.openxmlformats.org/officeDocument/2006/math">
                    <m:d>
                      <m:dPr>
                        <m:begChr m:val="["/>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𝑓</m:t>
                            </m:r>
                          </m:sub>
                        </m:sSub>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i="1">
                                <a:effectLst/>
                                <a:latin typeface="Cambria Math" panose="02040503050406030204" pitchFamily="18" charset="0"/>
                              </a:rPr>
                              <m:t>𝑓</m:t>
                            </m:r>
                          </m:sub>
                        </m:sSub>
                        <m:r>
                          <a:rPr lang="en-IN" b="0" i="1" smtClean="0">
                            <a:effectLst/>
                            <a:latin typeface="Cambria Math" panose="02040503050406030204" pitchFamily="18" charset="0"/>
                          </a:rPr>
                          <m:t>−</m:t>
                        </m:r>
                        <m:sSub>
                          <m:sSubPr>
                            <m:ctrlPr>
                              <a:rPr lang="en-IN"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𝑖</m:t>
                            </m:r>
                          </m:sub>
                        </m:sSub>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𝑖</m:t>
                            </m:r>
                          </m:sub>
                        </m:sSub>
                      </m:e>
                    </m:d>
                  </m:oMath>
                </a14:m>
                <a:r>
                  <a:rPr lang="en-IN" dirty="0" smtClean="0">
                    <a:effectLst/>
                  </a:rPr>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𝑛𝑅</m:t>
                        </m:r>
                        <m:r>
                          <a:rPr lang="en-IN" b="0" i="1" smtClean="0">
                            <a:effectLst/>
                            <a:latin typeface="Cambria Math" panose="02040503050406030204" pitchFamily="18" charset="0"/>
                          </a:rPr>
                          <m:t>(</m:t>
                        </m:r>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𝑇</m:t>
                            </m:r>
                          </m:e>
                          <m:sub>
                            <m:r>
                              <a:rPr lang="en-IN" b="0" i="1" smtClean="0">
                                <a:effectLst/>
                                <a:latin typeface="Cambria Math" panose="02040503050406030204" pitchFamily="18" charset="0"/>
                              </a:rPr>
                              <m:t>𝑖</m:t>
                            </m:r>
                          </m:sub>
                        </m:sSub>
                        <m:r>
                          <a:rPr lang="en-IN" b="0" i="1" smtClean="0">
                            <a:effectLst/>
                            <a:latin typeface="Cambria Math" panose="02040503050406030204" pitchFamily="18" charset="0"/>
                          </a:rPr>
                          <m:t>−</m:t>
                        </m:r>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𝑇</m:t>
                            </m:r>
                          </m:e>
                          <m:sub>
                            <m:r>
                              <a:rPr lang="en-IN" b="0" i="1" smtClean="0">
                                <a:effectLst/>
                                <a:latin typeface="Cambria Math" panose="02040503050406030204" pitchFamily="18" charset="0"/>
                              </a:rPr>
                              <m:t>𝑓</m:t>
                            </m:r>
                          </m:sub>
                        </m:sSub>
                        <m:r>
                          <a:rPr lang="en-IN" b="0" i="1" smtClean="0">
                            <a:effectLst/>
                            <a:latin typeface="Cambria Math" panose="02040503050406030204" pitchFamily="18" charset="0"/>
                          </a:rPr>
                          <m:t>)</m:t>
                        </m:r>
                      </m:num>
                      <m:den>
                        <m:r>
                          <a:rPr lang="en-IN" i="1">
                            <a:effectLst/>
                            <a:latin typeface="Cambria Math" panose="02040503050406030204" pitchFamily="18" charset="0"/>
                          </a:rPr>
                          <m:t>1−</m:t>
                        </m:r>
                        <m:r>
                          <a:rPr lang="en-IN" i="1">
                            <a:effectLst/>
                            <a:latin typeface="Cambria Math" panose="02040503050406030204" pitchFamily="18" charset="0"/>
                            <a:ea typeface="Cambria Math" panose="02040503050406030204" pitchFamily="18" charset="0"/>
                          </a:rPr>
                          <m:t>𝛾</m:t>
                        </m:r>
                      </m:den>
                    </m:f>
                  </m:oMath>
                </a14:m>
                <a:endParaRPr lang="en-IN" dirty="0" smtClean="0">
                  <a:effectLst/>
                </a:endParaRPr>
              </a:p>
              <a:p>
                <a:r>
                  <a:rPr lang="en-US" dirty="0" smtClean="0">
                    <a:effectLst/>
                  </a:rPr>
                  <a:t>Equation </a:t>
                </a:r>
                <a:r>
                  <a:rPr lang="en-US" dirty="0">
                    <a:effectLst/>
                  </a:rPr>
                  <a:t>implies </a:t>
                </a:r>
                <a:r>
                  <a:rPr lang="en-US" dirty="0" smtClean="0">
                    <a:effectLst/>
                  </a:rPr>
                  <a:t>that </a:t>
                </a:r>
                <a:r>
                  <a:rPr lang="en-US" dirty="0">
                    <a:effectLst/>
                  </a:rPr>
                  <a:t>when the gas expands, </a:t>
                </a:r>
                <a:r>
                  <a:rPr lang="en-US" i="1" dirty="0">
                    <a:effectLst/>
                  </a:rPr>
                  <a:t>W </a:t>
                </a:r>
                <a:r>
                  <a:rPr lang="en-US" dirty="0">
                    <a:effectLst/>
                  </a:rPr>
                  <a:t>&gt; 0, and </a:t>
                </a:r>
                <a14:m>
                  <m:oMath xmlns:m="http://schemas.openxmlformats.org/officeDocument/2006/math">
                    <m:sSub>
                      <m:sSubPr>
                        <m:ctrlPr>
                          <a:rPr lang="en-IN"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i="1" dirty="0" smtClean="0">
                    <a:effectLst/>
                  </a:rPr>
                  <a:t> </a:t>
                </a:r>
                <a:r>
                  <a:rPr lang="en-US" dirty="0">
                    <a:effectLst/>
                  </a:rPr>
                  <a:t>&gt; </a:t>
                </a:r>
                <a14:m>
                  <m:oMath xmlns:m="http://schemas.openxmlformats.org/officeDocument/2006/math">
                    <m:sSub>
                      <m:sSubPr>
                        <m:ctrlPr>
                          <a:rPr lang="en-IN" i="1">
                            <a:effectLst/>
                            <a:latin typeface="Cambria Math" panose="02040503050406030204" pitchFamily="18" charset="0"/>
                          </a:rPr>
                        </m:ctrlPr>
                      </m:sSubPr>
                      <m:e>
                        <m:r>
                          <a:rPr lang="en-IN" i="1">
                            <a:effectLst/>
                            <a:latin typeface="Cambria Math" panose="02040503050406030204" pitchFamily="18" charset="0"/>
                          </a:rPr>
                          <m:t>𝑇</m:t>
                        </m:r>
                      </m:e>
                      <m:sub>
                        <m:r>
                          <a:rPr lang="en-IN" b="0" i="1" smtClean="0">
                            <a:effectLst/>
                            <a:latin typeface="Cambria Math" panose="02040503050406030204" pitchFamily="18" charset="0"/>
                          </a:rPr>
                          <m:t>𝑓</m:t>
                        </m:r>
                      </m:sub>
                    </m:sSub>
                  </m:oMath>
                </a14:m>
                <a:r>
                  <a:rPr lang="en-US" dirty="0" smtClean="0">
                    <a:effectLst/>
                  </a:rPr>
                  <a:t>.</a:t>
                </a:r>
              </a:p>
              <a:p>
                <a:r>
                  <a:rPr lang="en-US" dirty="0">
                    <a:effectLst/>
                  </a:rPr>
                  <a:t>This mean that the gas will </a:t>
                </a:r>
                <a:r>
                  <a:rPr lang="en-US" dirty="0" smtClean="0">
                    <a:effectLst/>
                  </a:rPr>
                  <a:t>cool down</a:t>
                </a:r>
              </a:p>
              <a:p>
                <a:r>
                  <a:rPr lang="en-US" dirty="0">
                    <a:effectLst/>
                  </a:rPr>
                  <a:t>if the gas is compressed </a:t>
                </a:r>
                <a:r>
                  <a:rPr lang="en-US" i="1" dirty="0">
                    <a:effectLst/>
                  </a:rPr>
                  <a:t>W </a:t>
                </a:r>
                <a:r>
                  <a:rPr lang="en-US" dirty="0">
                    <a:effectLst/>
                  </a:rPr>
                  <a:t>&lt; 0, and </a:t>
                </a:r>
                <a14:m>
                  <m:oMath xmlns:m="http://schemas.openxmlformats.org/officeDocument/2006/math">
                    <m:sSub>
                      <m:sSubPr>
                        <m:ctrlPr>
                          <a:rPr lang="en-IN" i="1">
                            <a:effectLst/>
                            <a:latin typeface="Cambria Math" panose="02040503050406030204" pitchFamily="18" charset="0"/>
                          </a:rPr>
                        </m:ctrlPr>
                      </m:sSubPr>
                      <m:e>
                        <m:r>
                          <a:rPr lang="en-IN" i="1">
                            <a:effectLst/>
                            <a:latin typeface="Cambria Math" panose="02040503050406030204" pitchFamily="18" charset="0"/>
                          </a:rPr>
                          <m:t>𝑇</m:t>
                        </m:r>
                      </m:e>
                      <m:sub>
                        <m:r>
                          <a:rPr lang="en-IN" i="1">
                            <a:effectLst/>
                            <a:latin typeface="Cambria Math" panose="02040503050406030204" pitchFamily="18" charset="0"/>
                          </a:rPr>
                          <m:t>𝑖</m:t>
                        </m:r>
                      </m:sub>
                    </m:sSub>
                  </m:oMath>
                </a14:m>
                <a:r>
                  <a:rPr lang="en-US" dirty="0" smtClean="0">
                    <a:effectLst/>
                  </a:rPr>
                  <a:t>&lt; </a:t>
                </a:r>
                <a14:m>
                  <m:oMath xmlns:m="http://schemas.openxmlformats.org/officeDocument/2006/math">
                    <m:sSub>
                      <m:sSubPr>
                        <m:ctrlPr>
                          <a:rPr lang="en-IN" i="1">
                            <a:effectLst/>
                            <a:latin typeface="Cambria Math" panose="02040503050406030204" pitchFamily="18" charset="0"/>
                          </a:rPr>
                        </m:ctrlPr>
                      </m:sSubPr>
                      <m:e>
                        <m:r>
                          <a:rPr lang="en-IN" i="1">
                            <a:effectLst/>
                            <a:latin typeface="Cambria Math" panose="02040503050406030204" pitchFamily="18" charset="0"/>
                          </a:rPr>
                          <m:t>𝑇</m:t>
                        </m:r>
                      </m:e>
                      <m:sub>
                        <m:r>
                          <a:rPr lang="en-IN" b="0" i="1" smtClean="0">
                            <a:effectLst/>
                            <a:latin typeface="Cambria Math" panose="02040503050406030204" pitchFamily="18" charset="0"/>
                          </a:rPr>
                          <m:t>𝑓</m:t>
                        </m:r>
                      </m:sub>
                    </m:sSub>
                  </m:oMath>
                </a14:m>
                <a:endParaRPr lang="en-US" dirty="0" smtClean="0">
                  <a:effectLst/>
                </a:endParaRPr>
              </a:p>
              <a:p>
                <a:r>
                  <a:rPr lang="en-US" dirty="0">
                    <a:effectLst/>
                  </a:rPr>
                  <a:t>This means that the gas will warm </a:t>
                </a:r>
                <a:r>
                  <a:rPr lang="en-US" dirty="0" smtClean="0">
                    <a:effectLst/>
                  </a:rPr>
                  <a:t>up</a:t>
                </a:r>
                <a:endParaRPr lang="en-IN"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896983"/>
                <a:ext cx="11451771" cy="5895703"/>
              </a:xfrm>
              <a:blipFill>
                <a:blip r:embed="rId2"/>
                <a:stretch>
                  <a:fillRect l="-53" t="-207"/>
                </a:stretch>
              </a:blipFill>
            </p:spPr>
            <p:txBody>
              <a:bodyPr/>
              <a:lstStyle/>
              <a:p>
                <a:r>
                  <a:rPr lang="en-IN">
                    <a:noFill/>
                  </a:rPr>
                  <a:t> </a:t>
                </a:r>
              </a:p>
            </p:txBody>
          </p:sp>
        </mc:Fallback>
      </mc:AlternateContent>
    </p:spTree>
    <p:extLst>
      <p:ext uri="{BB962C8B-B14F-4D97-AF65-F5344CB8AC3E}">
        <p14:creationId xmlns:p14="http://schemas.microsoft.com/office/powerpoint/2010/main" val="32006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679269"/>
          </a:xfrm>
        </p:spPr>
        <p:txBody>
          <a:bodyPr/>
          <a:lstStyle/>
          <a:p>
            <a:r>
              <a:rPr lang="en-US" dirty="0">
                <a:effectLst/>
              </a:rPr>
              <a:t>Cyclic Process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81943" y="1288869"/>
                <a:ext cx="9283336" cy="5294811"/>
              </a:xfrm>
            </p:spPr>
            <p:txBody>
              <a:bodyPr/>
              <a:lstStyle/>
              <a:p>
                <a:r>
                  <a:rPr lang="en-US" dirty="0">
                    <a:effectLst/>
                  </a:rPr>
                  <a:t>A thermodynamic process that returns a system to its initial state is a cyclic </a:t>
                </a:r>
                <a:r>
                  <a:rPr lang="en-US" dirty="0" smtClean="0">
                    <a:effectLst/>
                  </a:rPr>
                  <a:t>process</a:t>
                </a:r>
              </a:p>
              <a:p>
                <a:r>
                  <a:rPr lang="en-US" dirty="0">
                    <a:effectLst/>
                  </a:rPr>
                  <a:t>In this process, the initial and the final state is the </a:t>
                </a:r>
                <a:r>
                  <a:rPr lang="en-US" dirty="0" smtClean="0">
                    <a:effectLst/>
                  </a:rPr>
                  <a:t>same</a:t>
                </a:r>
              </a:p>
              <a:p>
                <a:r>
                  <a:rPr lang="en-US" dirty="0" smtClean="0">
                    <a:effectLst/>
                  </a:rPr>
                  <a:t>Figure </a:t>
                </a:r>
                <a:r>
                  <a:rPr lang="en-US" dirty="0">
                    <a:effectLst/>
                  </a:rPr>
                  <a:t>shows the </a:t>
                </a:r>
                <a:r>
                  <a:rPr lang="en-US" i="1" dirty="0">
                    <a:effectLst/>
                  </a:rPr>
                  <a:t>P</a:t>
                </a:r>
                <a:r>
                  <a:rPr lang="en-US" i="1" dirty="0" smtClean="0">
                    <a:effectLst/>
                  </a:rPr>
                  <a:t>-V </a:t>
                </a:r>
                <a:r>
                  <a:rPr lang="en-US" dirty="0">
                    <a:effectLst/>
                  </a:rPr>
                  <a:t>diagram of a cyclic </a:t>
                </a:r>
                <a:r>
                  <a:rPr lang="en-US" dirty="0" smtClean="0">
                    <a:effectLst/>
                  </a:rPr>
                  <a:t>process</a:t>
                </a:r>
              </a:p>
              <a:p>
                <a:r>
                  <a:rPr lang="en-US" dirty="0">
                    <a:effectLst/>
                  </a:rPr>
                  <a:t>For a cyclic process, the total change in the internal energy of a system is zero. </a:t>
                </a:r>
                <a:r>
                  <a:rPr lang="en-US" dirty="0" smtClean="0">
                    <a:effectLst/>
                  </a:rPr>
                  <a:t>(</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dirty="0" smtClean="0">
                    <a:effectLst/>
                  </a:rPr>
                  <a:t>U </a:t>
                </a:r>
                <a:r>
                  <a:rPr lang="en-US" dirty="0">
                    <a:effectLst/>
                  </a:rPr>
                  <a:t>= 0</a:t>
                </a:r>
                <a:r>
                  <a:rPr lang="en-US" dirty="0" smtClean="0">
                    <a:effectLst/>
                  </a:rPr>
                  <a:t>)</a:t>
                </a:r>
              </a:p>
              <a:p>
                <a:r>
                  <a:rPr lang="en-US" dirty="0">
                    <a:effectLst/>
                  </a:rPr>
                  <a:t>According to the first law  of thermodynamics, we have, for a cyclic process</a:t>
                </a:r>
                <a:r>
                  <a:rPr lang="en-US" dirty="0" smtClean="0">
                    <a:effectLst/>
                  </a:rPr>
                  <a:t>, Q=W.</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81943" y="1288869"/>
                <a:ext cx="9283336" cy="5294811"/>
              </a:xfrm>
              <a:blipFill>
                <a:blip r:embed="rId2"/>
                <a:stretch>
                  <a:fillRect l="-591" r="-394"/>
                </a:stretch>
              </a:blipFill>
            </p:spPr>
            <p:txBody>
              <a:bodyPr/>
              <a:lstStyle/>
              <a:p>
                <a:r>
                  <a:rPr lang="en-IN">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33" y="2056256"/>
            <a:ext cx="2330709" cy="2125812"/>
          </a:xfrm>
          <a:prstGeom prst="rect">
            <a:avLst/>
          </a:prstGeom>
          <a:solidFill>
            <a:schemeClr val="tx1"/>
          </a:solidFill>
        </p:spPr>
      </p:pic>
    </p:spTree>
    <p:extLst>
      <p:ext uri="{BB962C8B-B14F-4D97-AF65-F5344CB8AC3E}">
        <p14:creationId xmlns:p14="http://schemas.microsoft.com/office/powerpoint/2010/main" val="28395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731520"/>
          </a:xfrm>
        </p:spPr>
        <p:txBody>
          <a:bodyPr/>
          <a:lstStyle/>
          <a:p>
            <a:r>
              <a:rPr lang="en-US" dirty="0">
                <a:effectLst/>
              </a:rPr>
              <a:t>Free Expansion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0926" y="1454331"/>
                <a:ext cx="11512731" cy="5155475"/>
              </a:xfrm>
            </p:spPr>
            <p:txBody>
              <a:bodyPr/>
              <a:lstStyle/>
              <a:p>
                <a:r>
                  <a:rPr lang="en-US" dirty="0">
                    <a:effectLst/>
                  </a:rPr>
                  <a:t>These expansions are adiabatic expansions and there is no exchange of heat between a system and its </a:t>
                </a:r>
                <a:r>
                  <a:rPr lang="en-US" dirty="0" smtClean="0">
                    <a:effectLst/>
                  </a:rPr>
                  <a:t>environment</a:t>
                </a:r>
              </a:p>
              <a:p>
                <a:r>
                  <a:rPr lang="en-US" dirty="0">
                    <a:effectLst/>
                  </a:rPr>
                  <a:t>Also, there is no work done on the system or by the system</a:t>
                </a:r>
                <a:r>
                  <a:rPr lang="en-US" dirty="0" smtClean="0">
                    <a:effectLst/>
                  </a:rPr>
                  <a:t>.</a:t>
                </a:r>
              </a:p>
              <a:p>
                <a:r>
                  <a:rPr lang="en-US" i="1" dirty="0">
                    <a:effectLst/>
                  </a:rPr>
                  <a:t>Q </a:t>
                </a:r>
                <a:r>
                  <a:rPr lang="en-US" dirty="0">
                    <a:effectLst/>
                  </a:rPr>
                  <a:t>= </a:t>
                </a:r>
                <a:r>
                  <a:rPr lang="en-US" i="1" dirty="0">
                    <a:effectLst/>
                  </a:rPr>
                  <a:t>W </a:t>
                </a:r>
                <a:r>
                  <a:rPr lang="en-US" dirty="0">
                    <a:effectLst/>
                  </a:rPr>
                  <a:t>= 0</a:t>
                </a:r>
                <a:r>
                  <a:rPr lang="en-US" b="1" dirty="0">
                    <a:effectLst/>
                  </a:rPr>
                  <a:t>, </a:t>
                </a:r>
                <a:r>
                  <a:rPr lang="en-US" dirty="0">
                    <a:effectLst/>
                  </a:rPr>
                  <a:t>and according to the first law of thermodynamics,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i="1" dirty="0" smtClean="0">
                    <a:effectLst/>
                  </a:rPr>
                  <a:t>U </a:t>
                </a:r>
                <a:r>
                  <a:rPr lang="en-US" dirty="0">
                    <a:effectLst/>
                  </a:rPr>
                  <a:t>= </a:t>
                </a:r>
                <a:r>
                  <a:rPr lang="en-US" dirty="0" smtClean="0">
                    <a:effectLst/>
                  </a:rPr>
                  <a:t>0</a:t>
                </a:r>
              </a:p>
              <a:p>
                <a:r>
                  <a:rPr lang="en-US" dirty="0">
                    <a:effectLst/>
                  </a:rPr>
                  <a:t>Free expansion is different than other thermodynamic processes we have discussed so far because it is an </a:t>
                </a:r>
                <a:r>
                  <a:rPr lang="en-US" i="1" dirty="0">
                    <a:effectLst/>
                  </a:rPr>
                  <a:t>uncontrolled </a:t>
                </a:r>
                <a:r>
                  <a:rPr lang="en-US" i="1" dirty="0" smtClean="0">
                    <a:effectLst/>
                  </a:rPr>
                  <a:t>change</a:t>
                </a:r>
              </a:p>
              <a:p>
                <a:r>
                  <a:rPr lang="en-US" dirty="0">
                    <a:effectLst/>
                  </a:rPr>
                  <a:t>It is an instantaneous change and </a:t>
                </a:r>
                <a:r>
                  <a:rPr lang="en-US" i="1" dirty="0">
                    <a:effectLst/>
                  </a:rPr>
                  <a:t>the system is not in thermodynamic equilibrium</a:t>
                </a:r>
                <a:r>
                  <a:rPr lang="en-US" dirty="0" smtClean="0">
                    <a:effectLst/>
                  </a:rPr>
                  <a:t>.</a:t>
                </a:r>
              </a:p>
              <a:p>
                <a:r>
                  <a:rPr lang="en-US" i="1" dirty="0">
                    <a:effectLst/>
                  </a:rPr>
                  <a:t>A free expansion cannot be plotted on a p-V </a:t>
                </a:r>
                <a:r>
                  <a:rPr lang="en-US" i="1" dirty="0" smtClean="0">
                    <a:effectLst/>
                  </a:rPr>
                  <a:t>diagram</a:t>
                </a:r>
              </a:p>
              <a:p>
                <a:r>
                  <a:rPr lang="en-US" dirty="0">
                    <a:effectLst/>
                  </a:rPr>
                  <a:t>Only its initial and the final state can be plotted</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0926" y="1454331"/>
                <a:ext cx="11512731" cy="5155475"/>
              </a:xfrm>
              <a:blipFill>
                <a:blip r:embed="rId2"/>
                <a:stretch>
                  <a:fillRect l="-476" t="-118" r="-741"/>
                </a:stretch>
              </a:blipFill>
            </p:spPr>
            <p:txBody>
              <a:bodyPr/>
              <a:lstStyle/>
              <a:p>
                <a:r>
                  <a:rPr lang="en-IN">
                    <a:noFill/>
                  </a:rPr>
                  <a:t> </a:t>
                </a:r>
              </a:p>
            </p:txBody>
          </p:sp>
        </mc:Fallback>
      </mc:AlternateContent>
    </p:spTree>
    <p:extLst>
      <p:ext uri="{BB962C8B-B14F-4D97-AF65-F5344CB8AC3E}">
        <p14:creationId xmlns:p14="http://schemas.microsoft.com/office/powerpoint/2010/main" val="13364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Heat Engines</a:t>
            </a:r>
            <a:endParaRPr lang="en-IN" dirty="0"/>
          </a:p>
        </p:txBody>
      </p:sp>
      <p:sp>
        <p:nvSpPr>
          <p:cNvPr id="3" name="Content Placeholder 2"/>
          <p:cNvSpPr>
            <a:spLocks noGrp="1"/>
          </p:cNvSpPr>
          <p:nvPr>
            <p:ph idx="1"/>
          </p:nvPr>
        </p:nvSpPr>
        <p:spPr/>
        <p:txBody>
          <a:bodyPr/>
          <a:lstStyle/>
          <a:p>
            <a:r>
              <a:rPr lang="en-US" i="1" dirty="0">
                <a:effectLst/>
              </a:rPr>
              <a:t>Heat engines are devices that transform heat partly into work or mechanical </a:t>
            </a:r>
            <a:r>
              <a:rPr lang="en-US" i="1" dirty="0" smtClean="0">
                <a:effectLst/>
              </a:rPr>
              <a:t>energy</a:t>
            </a:r>
          </a:p>
          <a:p>
            <a:r>
              <a:rPr lang="en-US" i="1" dirty="0">
                <a:effectLst/>
              </a:rPr>
              <a:t>Heat engines work by using cyclic processes and involve thermodynamic changes</a:t>
            </a:r>
            <a:r>
              <a:rPr lang="en-US" dirty="0">
                <a:effectLst/>
              </a:rPr>
              <a:t>. </a:t>
            </a:r>
            <a:endParaRPr lang="en-US" dirty="0" smtClean="0">
              <a:effectLst/>
            </a:endParaRPr>
          </a:p>
          <a:p>
            <a:r>
              <a:rPr lang="en-US" dirty="0">
                <a:effectLst/>
              </a:rPr>
              <a:t>Automobile engines are familiar examples of heat </a:t>
            </a:r>
            <a:r>
              <a:rPr lang="en-US" dirty="0" smtClean="0">
                <a:effectLst/>
              </a:rPr>
              <a:t>engines</a:t>
            </a:r>
          </a:p>
          <a:p>
            <a:r>
              <a:rPr lang="en-US" dirty="0">
                <a:effectLst/>
              </a:rPr>
              <a:t>A heat engine receives heat from a source called </a:t>
            </a:r>
            <a:r>
              <a:rPr lang="en-US" i="1" dirty="0">
                <a:effectLst/>
              </a:rPr>
              <a:t>reservoir </a:t>
            </a:r>
            <a:r>
              <a:rPr lang="en-US" dirty="0">
                <a:effectLst/>
              </a:rPr>
              <a:t>and converts some of it into </a:t>
            </a:r>
            <a:r>
              <a:rPr lang="en-US" dirty="0" smtClean="0">
                <a:effectLst/>
              </a:rPr>
              <a:t>work</a:t>
            </a:r>
          </a:p>
          <a:p>
            <a:r>
              <a:rPr lang="en-US" dirty="0">
                <a:effectLst/>
              </a:rPr>
              <a:t>Remember that all the heat  absorbed  is </a:t>
            </a:r>
            <a:r>
              <a:rPr lang="en-US" i="1" dirty="0">
                <a:effectLst/>
              </a:rPr>
              <a:t>not </a:t>
            </a:r>
            <a:r>
              <a:rPr lang="en-US" dirty="0">
                <a:effectLst/>
              </a:rPr>
              <a:t>converted into work by a heat engine. Some heat is lost in the form of exhaust.</a:t>
            </a:r>
            <a:endParaRPr lang="en-IN" dirty="0">
              <a:effectLst/>
            </a:endParaRPr>
          </a:p>
          <a:p>
            <a:endParaRPr lang="en-IN" dirty="0"/>
          </a:p>
        </p:txBody>
      </p:sp>
    </p:spTree>
    <p:extLst>
      <p:ext uri="{BB962C8B-B14F-4D97-AF65-F5344CB8AC3E}">
        <p14:creationId xmlns:p14="http://schemas.microsoft.com/office/powerpoint/2010/main" val="188766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513805"/>
          </a:xfrm>
        </p:spPr>
        <p:txBody>
          <a:bodyPr>
            <a:normAutofit fontScale="90000"/>
          </a:bodyPr>
          <a:lstStyle/>
          <a:p>
            <a:r>
              <a:rPr lang="en-US" dirty="0">
                <a:effectLst/>
              </a:rPr>
              <a:t>heat </a:t>
            </a:r>
            <a:r>
              <a:rPr lang="en-US" dirty="0" smtClean="0">
                <a:effectLst/>
              </a:rPr>
              <a:t>engine elements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7" y="1201783"/>
                <a:ext cx="11826240" cy="5538651"/>
              </a:xfrm>
            </p:spPr>
            <p:txBody>
              <a:bodyPr>
                <a:normAutofit fontScale="92500" lnSpcReduction="10000"/>
              </a:bodyPr>
              <a:lstStyle/>
              <a:p>
                <a:pPr marL="457200" indent="-457200">
                  <a:buFont typeface="+mj-lt"/>
                  <a:buAutoNum type="arabicPeriod"/>
                </a:pPr>
                <a:r>
                  <a:rPr lang="en-US" b="1" dirty="0" smtClean="0">
                    <a:effectLst/>
                  </a:rPr>
                  <a:t>A working substance: </a:t>
                </a:r>
                <a:r>
                  <a:rPr lang="en-US" dirty="0">
                    <a:effectLst/>
                  </a:rPr>
                  <a:t>It can be an ideal gas for an ideal heat engine </a:t>
                </a:r>
                <a:endParaRPr lang="en-US" dirty="0" smtClean="0">
                  <a:effectLst/>
                </a:endParaRPr>
              </a:p>
              <a:p>
                <a:pPr lvl="1">
                  <a:buFont typeface="Wingdings" panose="05000000000000000000" pitchFamily="2" charset="2"/>
                  <a:buChar char="v"/>
                </a:pPr>
                <a:r>
                  <a:rPr lang="en-US" dirty="0">
                    <a:effectLst/>
                  </a:rPr>
                  <a:t>For a practical heat engine, the working substance can be a mixture of fuel vapour and air in a gasoline (petrol) or diesel engine, or steam in a steam engine</a:t>
                </a:r>
                <a:r>
                  <a:rPr lang="en-US" dirty="0" smtClean="0">
                    <a:effectLst/>
                  </a:rPr>
                  <a:t>.</a:t>
                </a:r>
              </a:p>
              <a:p>
                <a:pPr lvl="1">
                  <a:buFont typeface="Wingdings" panose="05000000000000000000" pitchFamily="2" charset="2"/>
                  <a:buChar char="v"/>
                </a:pPr>
                <a:r>
                  <a:rPr lang="en-US" i="1" dirty="0">
                    <a:effectLst/>
                  </a:rPr>
                  <a:t>It is the working substance that absorbs heat and does </a:t>
                </a:r>
                <a:r>
                  <a:rPr lang="en-US" i="1" dirty="0" smtClean="0">
                    <a:effectLst/>
                  </a:rPr>
                  <a:t>work</a:t>
                </a:r>
                <a:endParaRPr lang="en-IN" dirty="0" smtClean="0"/>
              </a:p>
              <a:p>
                <a:pPr marL="457200" indent="-457200">
                  <a:buFont typeface="+mj-lt"/>
                  <a:buAutoNum type="arabicPeriod"/>
                </a:pPr>
                <a:r>
                  <a:rPr lang="en-US" b="1" dirty="0">
                    <a:effectLst/>
                  </a:rPr>
                  <a:t>Hot and cold reservoir</a:t>
                </a:r>
                <a:r>
                  <a:rPr lang="en-US" b="1" dirty="0" smtClean="0">
                    <a:effectLst/>
                  </a:rPr>
                  <a:t>: </a:t>
                </a:r>
                <a:r>
                  <a:rPr lang="en-US" dirty="0">
                    <a:effectLst/>
                  </a:rPr>
                  <a:t>The working substance interacts with the </a:t>
                </a:r>
                <a:r>
                  <a:rPr lang="en-US" dirty="0" smtClean="0">
                    <a:effectLst/>
                  </a:rPr>
                  <a:t>reservoirs.</a:t>
                </a:r>
              </a:p>
              <a:p>
                <a:pPr lvl="1">
                  <a:buFont typeface="Wingdings" panose="05000000000000000000" pitchFamily="2" charset="2"/>
                  <a:buChar char="v"/>
                </a:pPr>
                <a:r>
                  <a:rPr lang="en-US" dirty="0">
                    <a:effectLst/>
                  </a:rPr>
                  <a:t>The </a:t>
                </a:r>
                <a:r>
                  <a:rPr lang="en-US" i="1" dirty="0">
                    <a:effectLst/>
                  </a:rPr>
                  <a:t>hot reservoir </a:t>
                </a:r>
                <a:r>
                  <a:rPr lang="en-US" dirty="0">
                    <a:effectLst/>
                  </a:rPr>
                  <a:t>is the source of heat</a:t>
                </a:r>
                <a:r>
                  <a:rPr lang="en-US" dirty="0" smtClean="0">
                    <a:effectLst/>
                  </a:rPr>
                  <a:t>.</a:t>
                </a:r>
              </a:p>
              <a:p>
                <a:pPr lvl="1">
                  <a:buFont typeface="Wingdings" panose="05000000000000000000" pitchFamily="2" charset="2"/>
                  <a:buChar char="v"/>
                </a:pPr>
                <a:r>
                  <a:rPr lang="en-US" dirty="0">
                    <a:effectLst/>
                  </a:rPr>
                  <a:t>It is at a relatively high temperature and is capable of providing large amount of heat at constant higher  temperature,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𝑇</m:t>
                        </m:r>
                      </m:e>
                      <m:sub>
                        <m:r>
                          <a:rPr lang="en-IN" b="0" i="1" smtClean="0">
                            <a:effectLst/>
                            <a:latin typeface="Cambria Math" panose="02040503050406030204" pitchFamily="18" charset="0"/>
                          </a:rPr>
                          <m:t>𝐻</m:t>
                        </m:r>
                      </m:sub>
                    </m:sSub>
                  </m:oMath>
                </a14:m>
                <a:r>
                  <a:rPr lang="en-US" dirty="0" smtClean="0">
                    <a:effectLst/>
                  </a:rPr>
                  <a:t>.</a:t>
                </a:r>
              </a:p>
              <a:p>
                <a:pPr lvl="1">
                  <a:buFont typeface="Wingdings" panose="05000000000000000000" pitchFamily="2" charset="2"/>
                  <a:buChar char="v"/>
                </a:pPr>
                <a:r>
                  <a:rPr lang="en-US" dirty="0" smtClean="0">
                    <a:effectLst/>
                  </a:rPr>
                  <a:t>The </a:t>
                </a:r>
                <a:r>
                  <a:rPr lang="en-US" i="1" dirty="0">
                    <a:effectLst/>
                  </a:rPr>
                  <a:t>cold reservoir </a:t>
                </a:r>
                <a:r>
                  <a:rPr lang="en-US" dirty="0">
                    <a:effectLst/>
                  </a:rPr>
                  <a:t>absorbs </a:t>
                </a:r>
                <a:r>
                  <a:rPr lang="en-US" dirty="0" smtClean="0">
                    <a:effectLst/>
                  </a:rPr>
                  <a:t>large</a:t>
                </a:r>
                <a:r>
                  <a:rPr lang="en-IN" dirty="0">
                    <a:effectLst/>
                  </a:rPr>
                  <a:t> </a:t>
                </a:r>
                <a:r>
                  <a:rPr lang="en-US" dirty="0" smtClean="0">
                    <a:effectLst/>
                  </a:rPr>
                  <a:t>amount </a:t>
                </a:r>
                <a:r>
                  <a:rPr lang="en-US" dirty="0">
                    <a:effectLst/>
                  </a:rPr>
                  <a:t>of heat from the working substance  at constant lower temperature, </a:t>
                </a:r>
                <a:r>
                  <a:rPr lang="en-US" i="1" dirty="0" smtClean="0">
                    <a:effectLst/>
                  </a:rPr>
                  <a:t>T</a:t>
                </a:r>
                <a:r>
                  <a:rPr lang="en-US" sz="800" dirty="0" smtClean="0">
                    <a:effectLst/>
                  </a:rPr>
                  <a:t>C.</a:t>
                </a:r>
              </a:p>
              <a:p>
                <a:pPr lvl="1">
                  <a:buFont typeface="Wingdings" panose="05000000000000000000" pitchFamily="2" charset="2"/>
                  <a:buChar char="v"/>
                </a:pPr>
                <a:r>
                  <a:rPr lang="en-US" dirty="0">
                    <a:effectLst/>
                  </a:rPr>
                  <a:t>It is also called as the </a:t>
                </a:r>
                <a:r>
                  <a:rPr lang="en-US" i="1" dirty="0" smtClean="0">
                    <a:effectLst/>
                  </a:rPr>
                  <a:t>sink.</a:t>
                </a:r>
                <a:endParaRPr lang="en-US" i="1" dirty="0">
                  <a:effectLst/>
                </a:endParaRPr>
              </a:p>
              <a:p>
                <a:pPr marL="457200" indent="-457200">
                  <a:buFont typeface="+mj-lt"/>
                  <a:buAutoNum type="arabicPeriod"/>
                </a:pPr>
                <a:r>
                  <a:rPr lang="en-US" b="1" dirty="0">
                    <a:effectLst/>
                  </a:rPr>
                  <a:t>Cylinder</a:t>
                </a:r>
                <a:r>
                  <a:rPr lang="en-US" dirty="0" smtClean="0">
                    <a:effectLst/>
                  </a:rPr>
                  <a:t>: </a:t>
                </a:r>
                <a:r>
                  <a:rPr lang="en-US" dirty="0">
                    <a:effectLst/>
                  </a:rPr>
                  <a:t>Generally, the working substance is enclosed in a cylinder with a moving, frictionless, and massless  piston</a:t>
                </a:r>
                <a:r>
                  <a:rPr lang="en-US" dirty="0" smtClean="0">
                    <a:effectLst/>
                  </a:rPr>
                  <a:t>.</a:t>
                </a:r>
              </a:p>
              <a:p>
                <a:pPr lvl="1">
                  <a:buFont typeface="Wingdings" panose="05000000000000000000" pitchFamily="2" charset="2"/>
                  <a:buChar char="v"/>
                </a:pPr>
                <a:r>
                  <a:rPr lang="en-US" dirty="0">
                    <a:effectLst/>
                  </a:rPr>
                  <a:t>The working substance does some work by  displacing the piston in the </a:t>
                </a:r>
                <a:r>
                  <a:rPr lang="en-US" dirty="0" smtClean="0">
                    <a:effectLst/>
                  </a:rPr>
                  <a:t>cylinder</a:t>
                </a:r>
              </a:p>
              <a:p>
                <a:pPr lvl="1">
                  <a:buFont typeface="Wingdings" panose="05000000000000000000" pitchFamily="2" charset="2"/>
                  <a:buChar char="v"/>
                </a:pPr>
                <a:r>
                  <a:rPr lang="en-US" dirty="0">
                    <a:effectLst/>
                  </a:rPr>
                  <a:t>This displacement is transferred to the environment using some arrangement such as a crank shaft which transfers mechanical energy to the wheels of a vehicle</a:t>
                </a:r>
                <a:endParaRPr lang="en-US" i="1"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7" y="1201783"/>
                <a:ext cx="11826240" cy="5538651"/>
              </a:xfrm>
              <a:blipFill>
                <a:blip r:embed="rId2"/>
                <a:stretch>
                  <a:fillRect l="-464" t="-550" r="-773"/>
                </a:stretch>
              </a:blipFill>
            </p:spPr>
            <p:txBody>
              <a:bodyPr/>
              <a:lstStyle/>
              <a:p>
                <a:r>
                  <a:rPr lang="en-IN">
                    <a:noFill/>
                  </a:rPr>
                  <a:t> </a:t>
                </a:r>
              </a:p>
            </p:txBody>
          </p:sp>
        </mc:Fallback>
      </mc:AlternateContent>
    </p:spTree>
    <p:extLst>
      <p:ext uri="{BB962C8B-B14F-4D97-AF65-F5344CB8AC3E}">
        <p14:creationId xmlns:p14="http://schemas.microsoft.com/office/powerpoint/2010/main" val="40281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49" y="609600"/>
            <a:ext cx="11782697" cy="531223"/>
          </a:xfrm>
        </p:spPr>
        <p:txBody>
          <a:bodyPr>
            <a:normAutofit fontScale="90000"/>
          </a:bodyPr>
          <a:lstStyle/>
          <a:p>
            <a:r>
              <a:rPr lang="en-US" dirty="0">
                <a:effectLst/>
              </a:rPr>
              <a:t>Heat </a:t>
            </a:r>
            <a:r>
              <a:rPr lang="en-US" dirty="0" smtClean="0">
                <a:effectLst/>
              </a:rPr>
              <a:t>engines types and steps of working</a:t>
            </a:r>
            <a:endParaRPr lang="en-IN" dirty="0"/>
          </a:p>
        </p:txBody>
      </p:sp>
      <p:sp>
        <p:nvSpPr>
          <p:cNvPr id="3" name="Content Placeholder 2"/>
          <p:cNvSpPr>
            <a:spLocks noGrp="1"/>
          </p:cNvSpPr>
          <p:nvPr>
            <p:ph idx="1"/>
          </p:nvPr>
        </p:nvSpPr>
        <p:spPr>
          <a:xfrm>
            <a:off x="252549" y="1314994"/>
            <a:ext cx="11704320" cy="5303520"/>
          </a:xfrm>
        </p:spPr>
        <p:txBody>
          <a:bodyPr/>
          <a:lstStyle/>
          <a:p>
            <a:r>
              <a:rPr lang="en-IN" dirty="0" smtClean="0">
                <a:solidFill>
                  <a:srgbClr val="FFFF00"/>
                </a:solidFill>
              </a:rPr>
              <a:t>Types:</a:t>
            </a:r>
            <a:r>
              <a:rPr lang="en-IN" dirty="0" smtClean="0"/>
              <a:t> </a:t>
            </a:r>
            <a:r>
              <a:rPr lang="en-US" dirty="0">
                <a:effectLst/>
              </a:rPr>
              <a:t>Heat engines are of two basic </a:t>
            </a:r>
            <a:r>
              <a:rPr lang="en-US" dirty="0" smtClean="0">
                <a:effectLst/>
              </a:rPr>
              <a:t>types</a:t>
            </a:r>
          </a:p>
          <a:p>
            <a:r>
              <a:rPr lang="en-US" b="1" i="1" dirty="0">
                <a:solidFill>
                  <a:srgbClr val="FFFF00"/>
                </a:solidFill>
                <a:effectLst/>
              </a:rPr>
              <a:t>E</a:t>
            </a:r>
            <a:r>
              <a:rPr lang="en-US" b="1" i="1" dirty="0" smtClean="0">
                <a:solidFill>
                  <a:srgbClr val="FFFF00"/>
                </a:solidFill>
                <a:effectLst/>
              </a:rPr>
              <a:t>xternal </a:t>
            </a:r>
            <a:r>
              <a:rPr lang="en-US" b="1" i="1" dirty="0">
                <a:solidFill>
                  <a:srgbClr val="FFFF00"/>
                </a:solidFill>
                <a:effectLst/>
              </a:rPr>
              <a:t>combustion </a:t>
            </a:r>
            <a:r>
              <a:rPr lang="en-US" b="1" i="1" dirty="0" smtClean="0">
                <a:solidFill>
                  <a:srgbClr val="FFFF00"/>
                </a:solidFill>
                <a:effectLst/>
              </a:rPr>
              <a:t>engine:</a:t>
            </a:r>
            <a:r>
              <a:rPr lang="en-US" b="1" i="1" dirty="0" smtClean="0">
                <a:effectLst/>
              </a:rPr>
              <a:t> </a:t>
            </a:r>
            <a:r>
              <a:rPr lang="en-US" dirty="0">
                <a:effectLst/>
              </a:rPr>
              <a:t>In an </a:t>
            </a:r>
            <a:r>
              <a:rPr lang="en-US" i="1" dirty="0">
                <a:effectLst/>
              </a:rPr>
              <a:t>external combustion engine</a:t>
            </a:r>
            <a:r>
              <a:rPr lang="en-US" dirty="0">
                <a:effectLst/>
              </a:rPr>
              <a:t>, the working substance is heated externally as in case of a steam </a:t>
            </a:r>
            <a:r>
              <a:rPr lang="en-US" dirty="0" smtClean="0">
                <a:effectLst/>
              </a:rPr>
              <a:t>engine.</a:t>
            </a:r>
          </a:p>
          <a:p>
            <a:r>
              <a:rPr lang="en-US" b="1" i="1" dirty="0">
                <a:solidFill>
                  <a:srgbClr val="FFFF00"/>
                </a:solidFill>
                <a:effectLst/>
              </a:rPr>
              <a:t>I</a:t>
            </a:r>
            <a:r>
              <a:rPr lang="en-US" b="1" i="1" dirty="0" smtClean="0">
                <a:solidFill>
                  <a:srgbClr val="FFFF00"/>
                </a:solidFill>
                <a:effectLst/>
              </a:rPr>
              <a:t>nternal </a:t>
            </a:r>
            <a:r>
              <a:rPr lang="en-US" b="1" i="1" dirty="0">
                <a:solidFill>
                  <a:srgbClr val="FFFF00"/>
                </a:solidFill>
                <a:effectLst/>
              </a:rPr>
              <a:t>combustion </a:t>
            </a:r>
            <a:r>
              <a:rPr lang="en-US" b="1" i="1" dirty="0" smtClean="0">
                <a:solidFill>
                  <a:srgbClr val="FFFF00"/>
                </a:solidFill>
                <a:effectLst/>
              </a:rPr>
              <a:t>engine: </a:t>
            </a:r>
            <a:r>
              <a:rPr lang="en-US" dirty="0">
                <a:effectLst/>
              </a:rPr>
              <a:t>In case of the </a:t>
            </a:r>
            <a:r>
              <a:rPr lang="en-US" i="1" dirty="0" smtClean="0">
                <a:effectLst/>
              </a:rPr>
              <a:t>internal </a:t>
            </a:r>
            <a:r>
              <a:rPr lang="en-US" i="1" dirty="0">
                <a:effectLst/>
              </a:rPr>
              <a:t>combustion engine</a:t>
            </a:r>
            <a:r>
              <a:rPr lang="en-US" dirty="0">
                <a:effectLst/>
              </a:rPr>
              <a:t>,  the  working  substance  is heated internally similar to an automobile engine using gasoline or </a:t>
            </a:r>
            <a:r>
              <a:rPr lang="en-US" dirty="0" smtClean="0">
                <a:effectLst/>
              </a:rPr>
              <a:t>diesel.</a:t>
            </a:r>
          </a:p>
          <a:p>
            <a:r>
              <a:rPr lang="en-US" b="1" dirty="0" smtClean="0">
                <a:solidFill>
                  <a:srgbClr val="FFFF00"/>
                </a:solidFill>
                <a:effectLst/>
              </a:rPr>
              <a:t>Steps </a:t>
            </a:r>
            <a:r>
              <a:rPr lang="en-US" b="1" dirty="0">
                <a:solidFill>
                  <a:srgbClr val="FFFF00"/>
                </a:solidFill>
                <a:effectLst/>
              </a:rPr>
              <a:t>of </a:t>
            </a:r>
            <a:r>
              <a:rPr lang="en-US" b="1" dirty="0" smtClean="0">
                <a:solidFill>
                  <a:srgbClr val="FFFF00"/>
                </a:solidFill>
                <a:effectLst/>
              </a:rPr>
              <a:t>working: </a:t>
            </a:r>
            <a:r>
              <a:rPr lang="en-US" i="1" dirty="0">
                <a:effectLst/>
              </a:rPr>
              <a:t>Any heat engine works in following three </a:t>
            </a:r>
            <a:r>
              <a:rPr lang="en-US" i="1" dirty="0" smtClean="0">
                <a:effectLst/>
              </a:rPr>
              <a:t>basic</a:t>
            </a:r>
            <a:r>
              <a:rPr lang="en-IN" dirty="0">
                <a:effectLst/>
              </a:rPr>
              <a:t> </a:t>
            </a:r>
            <a:r>
              <a:rPr lang="en-US" i="1" dirty="0" smtClean="0">
                <a:effectLst/>
              </a:rPr>
              <a:t>steps</a:t>
            </a:r>
          </a:p>
          <a:p>
            <a:pPr marL="914400" lvl="1" indent="-457200">
              <a:buFont typeface="+mj-lt"/>
              <a:buAutoNum type="arabicPeriod"/>
            </a:pPr>
            <a:r>
              <a:rPr lang="en-US" dirty="0">
                <a:effectLst/>
              </a:rPr>
              <a:t>The working substance absorbs heat from a hot reservoir at higher temperature</a:t>
            </a:r>
            <a:r>
              <a:rPr lang="en-US" dirty="0" smtClean="0">
                <a:effectLst/>
              </a:rPr>
              <a:t>.</a:t>
            </a:r>
          </a:p>
          <a:p>
            <a:pPr marL="914400" lvl="1" indent="-457200">
              <a:buFont typeface="+mj-lt"/>
              <a:buAutoNum type="arabicPeriod"/>
            </a:pPr>
            <a:r>
              <a:rPr lang="en-US" dirty="0">
                <a:effectLst/>
              </a:rPr>
              <a:t>Part of the heat absorbed by the working substance is converted into work</a:t>
            </a:r>
            <a:r>
              <a:rPr lang="en-US" dirty="0" smtClean="0">
                <a:effectLst/>
              </a:rPr>
              <a:t>.</a:t>
            </a:r>
          </a:p>
          <a:p>
            <a:pPr marL="914400" lvl="1" indent="-457200">
              <a:buFont typeface="+mj-lt"/>
              <a:buAutoNum type="arabicPeriod"/>
            </a:pPr>
            <a:r>
              <a:rPr lang="en-US" dirty="0">
                <a:effectLst/>
              </a:rPr>
              <a:t>The remaining heat is transferred to a cold reservoir at lower temperature</a:t>
            </a:r>
            <a:endParaRPr lang="en-US" dirty="0" smtClean="0">
              <a:effectLst/>
            </a:endParaRPr>
          </a:p>
          <a:p>
            <a:pPr marL="914400" lvl="1" indent="-457200">
              <a:buFont typeface="+mj-lt"/>
              <a:buAutoNum type="arabicPeriod"/>
            </a:pPr>
            <a:endParaRPr lang="en-IN" b="1" dirty="0">
              <a:solidFill>
                <a:srgbClr val="FFFF00"/>
              </a:solidFill>
            </a:endParaRPr>
          </a:p>
        </p:txBody>
      </p:sp>
    </p:spTree>
    <p:extLst>
      <p:ext uri="{BB962C8B-B14F-4D97-AF65-F5344CB8AC3E}">
        <p14:creationId xmlns:p14="http://schemas.microsoft.com/office/powerpoint/2010/main" val="32335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Zeroth Law of Thermodynamics</a:t>
            </a:r>
          </a:p>
        </p:txBody>
      </p:sp>
      <p:sp>
        <p:nvSpPr>
          <p:cNvPr id="3" name="Content Placeholder 2"/>
          <p:cNvSpPr>
            <a:spLocks noGrp="1"/>
          </p:cNvSpPr>
          <p:nvPr>
            <p:ph sz="half" idx="1"/>
          </p:nvPr>
        </p:nvSpPr>
        <p:spPr>
          <a:xfrm>
            <a:off x="334851" y="1571223"/>
            <a:ext cx="7598536" cy="4685115"/>
          </a:xfrm>
        </p:spPr>
        <p:txBody>
          <a:bodyPr>
            <a:normAutofit fontScale="92500" lnSpcReduction="20000"/>
          </a:bodyPr>
          <a:lstStyle/>
          <a:p>
            <a:r>
              <a:rPr lang="en-US" i="1" dirty="0"/>
              <a:t>If two systems are each in thermal equilibrium with a third system, they are also in thermal equilibrium with each </a:t>
            </a:r>
            <a:r>
              <a:rPr lang="en-US" i="1" dirty="0" smtClean="0"/>
              <a:t>other.</a:t>
            </a:r>
          </a:p>
          <a:p>
            <a:r>
              <a:rPr lang="en-US" i="1" dirty="0" smtClean="0"/>
              <a:t>Consider 3 system A, B, and C </a:t>
            </a:r>
          </a:p>
          <a:p>
            <a:r>
              <a:rPr lang="en-US" dirty="0"/>
              <a:t>If system A and C are in thermal equilibrium, and systems A and B are in thermal equilibrium, then systems B and C must be in thermal </a:t>
            </a:r>
            <a:r>
              <a:rPr lang="en-US" dirty="0" smtClean="0"/>
              <a:t>equilibrium.</a:t>
            </a:r>
          </a:p>
          <a:p>
            <a:r>
              <a:rPr lang="en-US" dirty="0"/>
              <a:t>For example, when we use a thermometer to measure temperature of an object, we use the same </a:t>
            </a:r>
            <a:r>
              <a:rPr lang="en-US" dirty="0" smtClean="0"/>
              <a:t>principle</a:t>
            </a:r>
          </a:p>
          <a:p>
            <a:r>
              <a:rPr lang="en-US" dirty="0"/>
              <a:t>When the thermometer and the object are in thermal equilibrium, the thermometer indicates the temperature of the </a:t>
            </a:r>
            <a:r>
              <a:rPr lang="en-US" dirty="0" smtClean="0"/>
              <a:t>object</a:t>
            </a:r>
          </a:p>
          <a:p>
            <a:r>
              <a:rPr lang="en-US" dirty="0"/>
              <a:t>The zeroth law, therefore, enables us to use a thermometer to compare the temperatures of different objects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33386" y="2726577"/>
            <a:ext cx="3829966" cy="2154355"/>
          </a:xfrm>
        </p:spPr>
      </p:pic>
    </p:spTree>
    <p:extLst>
      <p:ext uri="{BB962C8B-B14F-4D97-AF65-F5344CB8AC3E}">
        <p14:creationId xmlns:p14="http://schemas.microsoft.com/office/powerpoint/2010/main" val="9948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5132"/>
            <a:ext cx="10353761" cy="853440"/>
          </a:xfrm>
        </p:spPr>
        <p:txBody>
          <a:bodyPr>
            <a:normAutofit/>
          </a:bodyPr>
          <a:lstStyle/>
          <a:p>
            <a:r>
              <a:rPr lang="en-IN" dirty="0" smtClean="0"/>
              <a:t>Working of heat engine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91543" y="1088571"/>
                <a:ext cx="8900160" cy="5538651"/>
              </a:xfrm>
            </p:spPr>
            <p:txBody>
              <a:bodyPr>
                <a:normAutofit fontScale="92500" lnSpcReduction="20000"/>
              </a:bodyPr>
              <a:lstStyle/>
              <a:p>
                <a:r>
                  <a:rPr lang="en-US" dirty="0" smtClean="0">
                    <a:effectLst/>
                  </a:rPr>
                  <a:t>Heat engines are diagrammatically represented by an energy flow diagram schematically shown in Fig.</a:t>
                </a:r>
              </a:p>
              <a:p>
                <a:r>
                  <a:rPr lang="en-US" dirty="0" smtClean="0">
                    <a:effectLst/>
                  </a:rPr>
                  <a:t>Let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𝑄</m:t>
                        </m:r>
                      </m:e>
                      <m:sub>
                        <m:r>
                          <a:rPr lang="en-IN" b="0" i="1" smtClean="0">
                            <a:effectLst/>
                            <a:latin typeface="Cambria Math" panose="02040503050406030204" pitchFamily="18" charset="0"/>
                          </a:rPr>
                          <m:t>𝐻</m:t>
                        </m:r>
                      </m:sub>
                    </m:sSub>
                  </m:oMath>
                </a14:m>
                <a:r>
                  <a:rPr lang="en-IN" dirty="0" smtClean="0"/>
                  <a:t> be amount of heat absorbed by the </a:t>
                </a:r>
                <a:r>
                  <a:rPr lang="en-US" dirty="0">
                    <a:effectLst/>
                  </a:rPr>
                  <a:t>working substance at the source, 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𝑐</m:t>
                        </m:r>
                      </m:sub>
                    </m:sSub>
                  </m:oMath>
                </a14:m>
                <a:r>
                  <a:rPr lang="en-US" dirty="0">
                    <a:effectLst/>
                  </a:rPr>
                  <a:t> be  the heat rejected by it at the sink</a:t>
                </a:r>
                <a:r>
                  <a:rPr lang="en-US" dirty="0" smtClean="0">
                    <a:effectLst/>
                  </a:rPr>
                  <a:t>.</a:t>
                </a:r>
              </a:p>
              <a:p>
                <a:r>
                  <a:rPr lang="en-US" dirty="0">
                    <a:effectLst/>
                  </a:rPr>
                  <a:t>In a heat engine,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IN" dirty="0"/>
                  <a:t> </a:t>
                </a:r>
                <a:r>
                  <a:rPr lang="en-US" dirty="0" smtClean="0">
                    <a:effectLst/>
                  </a:rPr>
                  <a:t> </a:t>
                </a:r>
                <a:r>
                  <a:rPr lang="en-US" dirty="0">
                    <a:effectLst/>
                  </a:rPr>
                  <a:t>is positive 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oMath>
                </a14:m>
                <a:r>
                  <a:rPr lang="en-US" dirty="0" smtClean="0">
                    <a:effectLst/>
                  </a:rPr>
                  <a:t> </a:t>
                </a:r>
                <a:r>
                  <a:rPr lang="en-US" dirty="0">
                    <a:effectLst/>
                  </a:rPr>
                  <a:t>is </a:t>
                </a:r>
                <a:r>
                  <a:rPr lang="en-US" dirty="0" smtClean="0">
                    <a:effectLst/>
                  </a:rPr>
                  <a:t>negative and W be  the work done by working substance in one cycle.</a:t>
                </a:r>
              </a:p>
              <a:p>
                <a:r>
                  <a:rPr lang="en-US" dirty="0">
                    <a:effectLst/>
                  </a:rPr>
                  <a:t>The net heat </a:t>
                </a:r>
                <a:r>
                  <a:rPr lang="en-US" i="1" dirty="0">
                    <a:effectLst/>
                  </a:rPr>
                  <a:t>Q </a:t>
                </a:r>
                <a:r>
                  <a:rPr lang="en-US" dirty="0">
                    <a:effectLst/>
                  </a:rPr>
                  <a:t>absorbed per operating cycle is</a:t>
                </a:r>
                <a:r>
                  <a:rPr lang="en-US" dirty="0" smtClean="0">
                    <a:effectLst/>
                  </a:rPr>
                  <a:t>, Q=</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IN" dirty="0" smtClean="0"/>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oMath>
                </a14:m>
                <a:r>
                  <a:rPr lang="en-IN" dirty="0" smtClean="0"/>
                  <a:t> = </a:t>
                </a:r>
                <a14:m>
                  <m:oMath xmlns:m="http://schemas.openxmlformats.org/officeDocument/2006/math">
                    <m:d>
                      <m:dPr>
                        <m:begChr m:val="|"/>
                        <m:endChr m:val="|"/>
                        <m:ctrlPr>
                          <a:rPr lang="en-IN" i="1" smtClean="0">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IN" dirty="0" smtClean="0"/>
                  <a:t>- </a:t>
                </a:r>
                <a14:m>
                  <m:oMath xmlns:m="http://schemas.openxmlformats.org/officeDocument/2006/math">
                    <m:d>
                      <m:dPr>
                        <m:begChr m:val="|"/>
                        <m:endChr m:val="|"/>
                        <m:ctrlPr>
                          <a:rPr lang="en-IN" i="1" smtClean="0">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𝑐</m:t>
                            </m:r>
                          </m:sub>
                        </m:sSub>
                      </m:e>
                    </m:d>
                  </m:oMath>
                </a14:m>
                <a:endParaRPr lang="en-IN" dirty="0" smtClean="0"/>
              </a:p>
              <a:p>
                <a:r>
                  <a:rPr lang="en-US" dirty="0" smtClean="0">
                    <a:effectLst/>
                  </a:rPr>
                  <a:t>By first </a:t>
                </a:r>
                <a:r>
                  <a:rPr lang="en-US" dirty="0">
                    <a:effectLst/>
                  </a:rPr>
                  <a:t>law of </a:t>
                </a:r>
                <a:r>
                  <a:rPr lang="en-US" dirty="0" smtClean="0">
                    <a:effectLst/>
                  </a:rPr>
                  <a:t>thermodynamics W=Q= </a:t>
                </a:r>
                <a14:m>
                  <m:oMath xmlns:m="http://schemas.openxmlformats.org/officeDocument/2006/math">
                    <m:d>
                      <m:dPr>
                        <m:begChr m:val="|"/>
                        <m:endChr m:val="|"/>
                        <m:ctrlPr>
                          <a:rPr lang="en-IN" i="1">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IN" dirty="0"/>
                  <a:t>- </a:t>
                </a:r>
                <a14:m>
                  <m:oMath xmlns:m="http://schemas.openxmlformats.org/officeDocument/2006/math">
                    <m:d>
                      <m:dPr>
                        <m:begChr m:val="|"/>
                        <m:endChr m:val="|"/>
                        <m:ctrlPr>
                          <a:rPr lang="en-IN" i="1">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oMath>
                </a14:m>
                <a:endParaRPr lang="en-IN" dirty="0" smtClean="0"/>
              </a:p>
              <a:p>
                <a:r>
                  <a:rPr lang="en-US" dirty="0">
                    <a:effectLst/>
                  </a:rPr>
                  <a:t>we would expect a heat engine  to convert all the heat absorbed</a:t>
                </a:r>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US" dirty="0" smtClean="0">
                    <a:effectLst/>
                  </a:rPr>
                  <a:t> </a:t>
                </a:r>
                <a:r>
                  <a:rPr lang="en-US" dirty="0">
                    <a:effectLst/>
                  </a:rPr>
                  <a:t>, in to </a:t>
                </a:r>
                <a:r>
                  <a:rPr lang="en-US" dirty="0" smtClean="0">
                    <a:effectLst/>
                  </a:rPr>
                  <a:t>work, but practically it is not possible.</a:t>
                </a:r>
              </a:p>
              <a:p>
                <a:r>
                  <a:rPr lang="en-US" dirty="0" smtClean="0">
                    <a:effectLst/>
                  </a:rPr>
                  <a:t>Since efficiency </a:t>
                </a:r>
                <a14:m>
                  <m:oMath xmlns:m="http://schemas.openxmlformats.org/officeDocument/2006/math">
                    <m:r>
                      <a:rPr lang="en-US" i="1" smtClean="0">
                        <a:effectLst/>
                        <a:latin typeface="Cambria Math" panose="02040503050406030204" pitchFamily="18" charset="0"/>
                        <a:ea typeface="Cambria Math" panose="02040503050406030204" pitchFamily="18" charset="0"/>
                      </a:rPr>
                      <m:t>𝜂</m:t>
                    </m:r>
                  </m:oMath>
                </a14:m>
                <a:r>
                  <a:rPr lang="en-US" i="1" dirty="0" smtClean="0">
                    <a:effectLst/>
                  </a:rPr>
                  <a:t> </a:t>
                </a:r>
                <a:r>
                  <a:rPr lang="en-US" dirty="0">
                    <a:effectLst/>
                  </a:rPr>
                  <a:t>of the heat engine is defined </a:t>
                </a:r>
                <a:r>
                  <a:rPr lang="en-US" dirty="0" smtClean="0">
                    <a:effectLst/>
                  </a:rPr>
                  <a:t>as, </a:t>
                </a:r>
                <a14:m>
                  <m:oMath xmlns:m="http://schemas.openxmlformats.org/officeDocument/2006/math">
                    <m:r>
                      <a:rPr lang="en-US" i="1">
                        <a:effectLst/>
                        <a:latin typeface="Cambria Math" panose="02040503050406030204" pitchFamily="18" charset="0"/>
                        <a:ea typeface="Cambria Math" panose="02040503050406030204" pitchFamily="18" charset="0"/>
                      </a:rPr>
                      <m:t>𝜂</m:t>
                    </m:r>
                  </m:oMath>
                </a14:m>
                <a:r>
                  <a:rPr lang="en-US" dirty="0" smtClean="0">
                    <a:effectLst/>
                  </a:rPr>
                  <a:t>=</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𝑊</m:t>
                        </m:r>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den>
                    </m:f>
                  </m:oMath>
                </a14:m>
                <a:r>
                  <a:rPr lang="en-US" dirty="0" smtClean="0">
                    <a:effectLst/>
                  </a:rPr>
                  <a:t> </a:t>
                </a:r>
              </a:p>
              <a:p>
                <a:r>
                  <a:rPr lang="en-IN" dirty="0" smtClean="0"/>
                  <a:t>Thus </a:t>
                </a:r>
                <a:r>
                  <a:rPr lang="en-US" dirty="0">
                    <a:effectLst/>
                  </a:rPr>
                  <a:t>efficiency of a heat engine is the ratio of the work done by the working substance and the amount of heat absorbed by </a:t>
                </a:r>
                <a:r>
                  <a:rPr lang="en-US" dirty="0" smtClean="0">
                    <a:effectLst/>
                  </a:rPr>
                  <a:t>it</a:t>
                </a:r>
              </a:p>
              <a:p>
                <a:r>
                  <a:rPr lang="en-US" dirty="0" smtClean="0">
                    <a:effectLst/>
                  </a:rPr>
                  <a:t>As </a:t>
                </a:r>
                <a14:m>
                  <m:oMath xmlns:m="http://schemas.openxmlformats.org/officeDocument/2006/math">
                    <m:r>
                      <a:rPr lang="en-US" i="1">
                        <a:effectLst/>
                        <a:latin typeface="Cambria Math" panose="02040503050406030204" pitchFamily="18" charset="0"/>
                        <a:ea typeface="Cambria Math" panose="02040503050406030204" pitchFamily="18" charset="0"/>
                      </a:rPr>
                      <m:t>𝜂</m:t>
                    </m:r>
                  </m:oMath>
                </a14:m>
                <a:r>
                  <a:rPr lang="en-US" dirty="0" smtClean="0">
                    <a:effectLst/>
                  </a:rPr>
                  <a:t>=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𝑊</m:t>
                        </m:r>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den>
                    </m:f>
                  </m:oMath>
                </a14:m>
                <a:r>
                  <a:rPr lang="en-US" dirty="0">
                    <a:effectLst/>
                  </a:rPr>
                  <a:t> </a:t>
                </a:r>
                <a:r>
                  <a:rPr lang="en-US" dirty="0" smtClean="0">
                    <a:effectLst/>
                  </a:rPr>
                  <a:t>= </a:t>
                </a:r>
                <a14:m>
                  <m:oMath xmlns:m="http://schemas.openxmlformats.org/officeDocument/2006/math">
                    <m:f>
                      <m:fPr>
                        <m:ctrlPr>
                          <a:rPr lang="en-US" i="1" smtClean="0">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r>
                          <m:rPr>
                            <m:nor/>
                          </m:rPr>
                          <a:rPr lang="en-IN" dirty="0"/>
                          <m:t>+</m:t>
                        </m:r>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den>
                    </m:f>
                  </m:oMath>
                </a14:m>
                <a:r>
                  <a:rPr lang="en-IN" dirty="0" smtClean="0"/>
                  <a:t> = 1+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den>
                    </m:f>
                  </m:oMath>
                </a14:m>
                <a:r>
                  <a:rPr lang="en-IN" dirty="0" smtClean="0"/>
                  <a:t> = 1- </a:t>
                </a:r>
                <a14:m>
                  <m:oMath xmlns:m="http://schemas.openxmlformats.org/officeDocument/2006/math">
                    <m:f>
                      <m:fPr>
                        <m:ctrlPr>
                          <a:rPr lang="en-IN" i="1" smtClean="0">
                            <a:latin typeface="Cambria Math" panose="02040503050406030204" pitchFamily="18" charset="0"/>
                          </a:rPr>
                        </m:ctrlPr>
                      </m:fPr>
                      <m:num>
                        <m:d>
                          <m:dPr>
                            <m:begChr m:val="|"/>
                            <m:endChr m:val="|"/>
                            <m:ctrlPr>
                              <a:rPr lang="en-IN" i="1">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num>
                      <m:den>
                        <m:d>
                          <m:dPr>
                            <m:begChr m:val="|"/>
                            <m:endChr m:val="|"/>
                            <m:ctrlPr>
                              <a:rPr lang="en-IN" i="1">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den>
                    </m:f>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91543" y="1088571"/>
                <a:ext cx="8900160" cy="5538651"/>
              </a:xfrm>
              <a:blipFill>
                <a:blip r:embed="rId2"/>
                <a:stretch>
                  <a:fillRect l="-616" t="-661" b="-220"/>
                </a:stretch>
              </a:blipFill>
            </p:spPr>
            <p:txBody>
              <a:bodyPr/>
              <a:lstStyle/>
              <a:p>
                <a:r>
                  <a:rPr lang="en-IN">
                    <a:noFill/>
                  </a:rPr>
                  <a:t> </a:t>
                </a:r>
              </a:p>
            </p:txBody>
          </p:sp>
        </mc:Fallback>
      </mc:AlternateContent>
      <p:pic>
        <p:nvPicPr>
          <p:cNvPr id="4" name="image481.png"/>
          <p:cNvPicPr/>
          <p:nvPr/>
        </p:nvPicPr>
        <p:blipFill>
          <a:blip r:embed="rId3" cstate="print"/>
          <a:stretch>
            <a:fillRect/>
          </a:stretch>
        </p:blipFill>
        <p:spPr>
          <a:xfrm>
            <a:off x="118059" y="2345690"/>
            <a:ext cx="2846705" cy="2166620"/>
          </a:xfrm>
          <a:prstGeom prst="rect">
            <a:avLst/>
          </a:prstGeom>
          <a:solidFill>
            <a:schemeClr val="tx1"/>
          </a:solidFill>
        </p:spPr>
      </p:pic>
    </p:spTree>
    <p:extLst>
      <p:ext uri="{BB962C8B-B14F-4D97-AF65-F5344CB8AC3E}">
        <p14:creationId xmlns:p14="http://schemas.microsoft.com/office/powerpoint/2010/main" val="21565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5" y="609601"/>
            <a:ext cx="11660776" cy="757646"/>
          </a:xfrm>
        </p:spPr>
        <p:txBody>
          <a:bodyPr/>
          <a:lstStyle/>
          <a:p>
            <a:r>
              <a:rPr lang="en-US" dirty="0">
                <a:effectLst/>
              </a:rPr>
              <a:t>The Heat Engine Cycle and the </a:t>
            </a:r>
            <a:r>
              <a:rPr lang="en-US" i="1" dirty="0" smtClean="0">
                <a:effectLst/>
              </a:rPr>
              <a:t>p-V diagra</a:t>
            </a:r>
            <a:r>
              <a:rPr lang="en-US" i="1" dirty="0">
                <a:effectLst/>
              </a:rPr>
              <a:t>m</a:t>
            </a:r>
            <a:endParaRPr lang="en-IN" dirty="0"/>
          </a:p>
        </p:txBody>
      </p:sp>
      <p:sp>
        <p:nvSpPr>
          <p:cNvPr id="3" name="Content Placeholder 2"/>
          <p:cNvSpPr>
            <a:spLocks noGrp="1"/>
          </p:cNvSpPr>
          <p:nvPr>
            <p:ph idx="1"/>
          </p:nvPr>
        </p:nvSpPr>
        <p:spPr>
          <a:xfrm>
            <a:off x="2865119" y="1367247"/>
            <a:ext cx="8891452" cy="5408022"/>
          </a:xfrm>
        </p:spPr>
        <p:txBody>
          <a:bodyPr>
            <a:normAutofit fontScale="62500" lnSpcReduction="20000"/>
          </a:bodyPr>
          <a:lstStyle/>
          <a:p>
            <a:r>
              <a:rPr lang="en-US" dirty="0">
                <a:effectLst/>
              </a:rPr>
              <a:t>A heat engine uses energy absorbed in the form of heat to do work and then rejects the heat which cannot be used to do </a:t>
            </a:r>
            <a:r>
              <a:rPr lang="en-US" dirty="0" smtClean="0">
                <a:effectLst/>
              </a:rPr>
              <a:t>work</a:t>
            </a:r>
          </a:p>
          <a:p>
            <a:r>
              <a:rPr lang="en-US" dirty="0">
                <a:effectLst/>
              </a:rPr>
              <a:t>Heat is absorbed in one part of the cycle, work is done in another part, and the unused heat is rejected in yet other part of the cycle</a:t>
            </a:r>
            <a:r>
              <a:rPr lang="en-US" dirty="0" smtClean="0">
                <a:effectLst/>
              </a:rPr>
              <a:t>.</a:t>
            </a:r>
          </a:p>
          <a:p>
            <a:r>
              <a:rPr lang="en-US" dirty="0">
                <a:effectLst/>
              </a:rPr>
              <a:t>The </a:t>
            </a:r>
            <a:r>
              <a:rPr lang="en-US" i="1" dirty="0">
                <a:effectLst/>
              </a:rPr>
              <a:t>P</a:t>
            </a:r>
            <a:r>
              <a:rPr lang="en-US" i="1" dirty="0" smtClean="0">
                <a:effectLst/>
              </a:rPr>
              <a:t>-V </a:t>
            </a:r>
            <a:r>
              <a:rPr lang="en-US" dirty="0">
                <a:effectLst/>
              </a:rPr>
              <a:t>diagram of a typical heat engine is shown in Fig</a:t>
            </a:r>
            <a:r>
              <a:rPr lang="en-US" dirty="0" smtClean="0">
                <a:effectLst/>
              </a:rPr>
              <a:t>.</a:t>
            </a:r>
          </a:p>
          <a:p>
            <a:r>
              <a:rPr lang="en-US" dirty="0">
                <a:effectLst/>
              </a:rPr>
              <a:t>The operating cycle begins at the point A in the cycle</a:t>
            </a:r>
            <a:r>
              <a:rPr lang="en-US" dirty="0" smtClean="0">
                <a:effectLst/>
              </a:rPr>
              <a:t>.</a:t>
            </a:r>
          </a:p>
          <a:p>
            <a:r>
              <a:rPr lang="en-US" dirty="0">
                <a:effectLst/>
              </a:rPr>
              <a:t>The working </a:t>
            </a:r>
            <a:r>
              <a:rPr lang="en-US" dirty="0" smtClean="0">
                <a:effectLst/>
              </a:rPr>
              <a:t>substance (gas)  </a:t>
            </a:r>
            <a:r>
              <a:rPr lang="en-US" dirty="0">
                <a:effectLst/>
              </a:rPr>
              <a:t>in this case, absorbs heat at constant volume and no work is done by the gas or on the </a:t>
            </a:r>
            <a:r>
              <a:rPr lang="en-US" dirty="0" smtClean="0">
                <a:effectLst/>
              </a:rPr>
              <a:t>gas</a:t>
            </a:r>
          </a:p>
          <a:p>
            <a:r>
              <a:rPr lang="en-US" dirty="0">
                <a:effectLst/>
              </a:rPr>
              <a:t>The pressure is increased till the point B is reached</a:t>
            </a:r>
            <a:r>
              <a:rPr lang="en-US" dirty="0" smtClean="0">
                <a:effectLst/>
              </a:rPr>
              <a:t>.</a:t>
            </a:r>
          </a:p>
          <a:p>
            <a:r>
              <a:rPr lang="en-US" dirty="0">
                <a:effectLst/>
              </a:rPr>
              <a:t>The temperature of the gas also increases and its internal energy </a:t>
            </a:r>
            <a:r>
              <a:rPr lang="en-US" dirty="0" smtClean="0">
                <a:effectLst/>
              </a:rPr>
              <a:t>increases</a:t>
            </a:r>
          </a:p>
          <a:p>
            <a:r>
              <a:rPr lang="en-US" dirty="0">
                <a:effectLst/>
              </a:rPr>
              <a:t>The gas starts expanding by pushing the piston away and its  volume  changes  from the point B to the point C</a:t>
            </a:r>
            <a:r>
              <a:rPr lang="en-US" dirty="0" smtClean="0">
                <a:effectLst/>
              </a:rPr>
              <a:t>.</a:t>
            </a:r>
          </a:p>
          <a:p>
            <a:r>
              <a:rPr lang="en-US" dirty="0">
                <a:effectLst/>
              </a:rPr>
              <a:t>Because the gas expands, its pressure is reduced. The gas </a:t>
            </a:r>
            <a:r>
              <a:rPr lang="en-US" dirty="0" smtClean="0">
                <a:effectLst/>
              </a:rPr>
              <a:t>does </a:t>
            </a:r>
            <a:r>
              <a:rPr lang="en-US" dirty="0">
                <a:effectLst/>
              </a:rPr>
              <a:t>work in this part of the </a:t>
            </a:r>
            <a:r>
              <a:rPr lang="en-US" dirty="0" smtClean="0">
                <a:effectLst/>
              </a:rPr>
              <a:t>cycle</a:t>
            </a:r>
          </a:p>
          <a:p>
            <a:r>
              <a:rPr lang="en-US" dirty="0">
                <a:effectLst/>
              </a:rPr>
              <a:t>When the point C is reached, the </a:t>
            </a:r>
            <a:r>
              <a:rPr lang="en-US" dirty="0" smtClean="0">
                <a:effectLst/>
              </a:rPr>
              <a:t>excess </a:t>
            </a:r>
            <a:r>
              <a:rPr lang="en-US" dirty="0">
                <a:effectLst/>
              </a:rPr>
              <a:t>heat, the heat that is not utilized in doing work by the gas, is </a:t>
            </a:r>
            <a:r>
              <a:rPr lang="en-US" dirty="0" smtClean="0">
                <a:effectLst/>
              </a:rPr>
              <a:t>rejected</a:t>
            </a:r>
          </a:p>
          <a:p>
            <a:r>
              <a:rPr lang="en-US" dirty="0">
                <a:effectLst/>
              </a:rPr>
              <a:t>The gas cools </a:t>
            </a:r>
            <a:r>
              <a:rPr lang="en-US" dirty="0" smtClean="0">
                <a:effectLst/>
              </a:rPr>
              <a:t>down and  </a:t>
            </a:r>
            <a:r>
              <a:rPr lang="en-US" dirty="0">
                <a:effectLst/>
              </a:rPr>
              <a:t>its internal energy </a:t>
            </a:r>
            <a:r>
              <a:rPr lang="en-US" dirty="0" smtClean="0">
                <a:effectLst/>
              </a:rPr>
              <a:t>decreases with volume remain constant.</a:t>
            </a:r>
          </a:p>
          <a:p>
            <a:r>
              <a:rPr lang="en-US" dirty="0">
                <a:effectLst/>
              </a:rPr>
              <a:t>The pressure of the gas is reduced and point D on the </a:t>
            </a:r>
            <a:r>
              <a:rPr lang="en-US" i="1" dirty="0">
                <a:effectLst/>
              </a:rPr>
              <a:t>p-V </a:t>
            </a:r>
            <a:r>
              <a:rPr lang="en-US" dirty="0">
                <a:effectLst/>
              </a:rPr>
              <a:t>diagram is </a:t>
            </a:r>
            <a:r>
              <a:rPr lang="en-US" dirty="0" smtClean="0">
                <a:effectLst/>
              </a:rPr>
              <a:t>reached</a:t>
            </a:r>
          </a:p>
          <a:p>
            <a:r>
              <a:rPr lang="en-US" dirty="0">
                <a:effectLst/>
              </a:rPr>
              <a:t>The gas is now compressed. Its volume decreases and its pressure increases. The change continues till the point A is reached</a:t>
            </a:r>
            <a:r>
              <a:rPr lang="en-US" dirty="0" smtClean="0">
                <a:effectLst/>
              </a:rPr>
              <a:t>.</a:t>
            </a:r>
          </a:p>
          <a:p>
            <a:r>
              <a:rPr lang="en-US" dirty="0">
                <a:effectLst/>
              </a:rPr>
              <a:t>The cycle is complete and the system is ready for the next cycle.</a:t>
            </a:r>
            <a:endParaRPr lang="en-US" dirty="0" smtClean="0">
              <a:effectLst/>
            </a:endParaRPr>
          </a:p>
          <a:p>
            <a:endParaRPr lang="en-US" dirty="0" smtClean="0">
              <a:effectLst/>
            </a:endParaRPr>
          </a:p>
          <a:p>
            <a:endParaRPr lang="en-IN" dirty="0"/>
          </a:p>
        </p:txBody>
      </p:sp>
      <p:sp>
        <p:nvSpPr>
          <p:cNvPr id="4"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7" name="Picture 6"/>
          <p:cNvPicPr>
            <a:picLocks noChangeAspect="1"/>
          </p:cNvPicPr>
          <p:nvPr/>
        </p:nvPicPr>
        <p:blipFill>
          <a:blip r:embed="rId2"/>
          <a:stretch>
            <a:fillRect/>
          </a:stretch>
        </p:blipFill>
        <p:spPr>
          <a:xfrm>
            <a:off x="132792" y="2043112"/>
            <a:ext cx="2658516" cy="2302465"/>
          </a:xfrm>
          <a:prstGeom prst="rect">
            <a:avLst/>
          </a:prstGeom>
        </p:spPr>
      </p:pic>
    </p:spTree>
    <p:extLst>
      <p:ext uri="{BB962C8B-B14F-4D97-AF65-F5344CB8AC3E}">
        <p14:creationId xmlns:p14="http://schemas.microsoft.com/office/powerpoint/2010/main" val="318292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1000"/>
                                        <p:tgtEl>
                                          <p:spTgt spid="3">
                                            <p:txEl>
                                              <p:pRg st="9" end="9"/>
                                            </p:txEl>
                                          </p:spTgt>
                                        </p:tgtEl>
                                      </p:cBhvr>
                                    </p:animEffect>
                                    <p:anim calcmode="lin" valueType="num">
                                      <p:cBhvr>
                                        <p:cTn id="7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fade">
                                      <p:cBhvr>
                                        <p:cTn id="84" dur="1000"/>
                                        <p:tgtEl>
                                          <p:spTgt spid="3">
                                            <p:txEl>
                                              <p:pRg st="10" end="10"/>
                                            </p:txEl>
                                          </p:spTgt>
                                        </p:tgtEl>
                                      </p:cBhvr>
                                    </p:animEffect>
                                    <p:anim calcmode="lin" valueType="num">
                                      <p:cBhvr>
                                        <p:cTn id="8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animEffect transition="in" filter="fade">
                                      <p:cBhvr>
                                        <p:cTn id="91" dur="1000"/>
                                        <p:tgtEl>
                                          <p:spTgt spid="3">
                                            <p:txEl>
                                              <p:pRg st="11" end="11"/>
                                            </p:txEl>
                                          </p:spTgt>
                                        </p:tgtEl>
                                      </p:cBhvr>
                                    </p:animEffect>
                                    <p:anim calcmode="lin" valueType="num">
                                      <p:cBhvr>
                                        <p:cTn id="9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1000"/>
                                        <p:tgtEl>
                                          <p:spTgt spid="3">
                                            <p:txEl>
                                              <p:pRg st="12" end="12"/>
                                            </p:txEl>
                                          </p:spTgt>
                                        </p:tgtEl>
                                      </p:cBhvr>
                                    </p:animEffect>
                                    <p:anim calcmode="lin" valueType="num">
                                      <p:cBhvr>
                                        <p:cTn id="9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3" end="13"/>
                                            </p:txEl>
                                          </p:spTgt>
                                        </p:tgtEl>
                                        <p:attrNameLst>
                                          <p:attrName>style.visibility</p:attrName>
                                        </p:attrNameLst>
                                      </p:cBhvr>
                                      <p:to>
                                        <p:strVal val="visible"/>
                                      </p:to>
                                    </p:set>
                                    <p:animEffect transition="in" filter="fade">
                                      <p:cBhvr>
                                        <p:cTn id="105" dur="1000"/>
                                        <p:tgtEl>
                                          <p:spTgt spid="3">
                                            <p:txEl>
                                              <p:pRg st="13" end="13"/>
                                            </p:txEl>
                                          </p:spTgt>
                                        </p:tgtEl>
                                      </p:cBhvr>
                                    </p:animEffect>
                                    <p:anim calcmode="lin" valueType="num">
                                      <p:cBhvr>
                                        <p:cTn id="10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478971"/>
          </a:xfrm>
        </p:spPr>
        <p:txBody>
          <a:bodyPr>
            <a:normAutofit fontScale="90000"/>
          </a:bodyPr>
          <a:lstStyle/>
          <a:p>
            <a:r>
              <a:rPr lang="en-US" dirty="0">
                <a:effectLst/>
              </a:rPr>
              <a:t>Refrigerators and Heat Pumps</a:t>
            </a:r>
            <a:endParaRPr lang="en-IN" dirty="0"/>
          </a:p>
        </p:txBody>
      </p:sp>
      <p:sp>
        <p:nvSpPr>
          <p:cNvPr id="3" name="Content Placeholder 2"/>
          <p:cNvSpPr>
            <a:spLocks noGrp="1"/>
          </p:cNvSpPr>
          <p:nvPr>
            <p:ph idx="1"/>
          </p:nvPr>
        </p:nvSpPr>
        <p:spPr>
          <a:xfrm>
            <a:off x="3161211" y="1245325"/>
            <a:ext cx="8743406" cy="5347063"/>
          </a:xfrm>
        </p:spPr>
        <p:txBody>
          <a:bodyPr>
            <a:normAutofit fontScale="85000" lnSpcReduction="20000"/>
          </a:bodyPr>
          <a:lstStyle/>
          <a:p>
            <a:r>
              <a:rPr lang="en-US" i="1" dirty="0">
                <a:effectLst/>
              </a:rPr>
              <a:t>Refrigerators and heat pumps are heat engines that work in backward direction. They convert mechanical work into </a:t>
            </a:r>
            <a:r>
              <a:rPr lang="en-US" i="1" dirty="0" smtClean="0">
                <a:effectLst/>
              </a:rPr>
              <a:t>heat</a:t>
            </a:r>
          </a:p>
          <a:p>
            <a:r>
              <a:rPr lang="en-US" i="1" dirty="0" smtClean="0">
                <a:effectLst/>
              </a:rPr>
              <a:t>Since </a:t>
            </a:r>
            <a:r>
              <a:rPr lang="en-US" i="1" dirty="0">
                <a:effectLst/>
              </a:rPr>
              <a:t>heat cannot flow from a region of lower temperature to a region of higher temperature on its </a:t>
            </a:r>
            <a:r>
              <a:rPr lang="en-US" i="1" dirty="0" smtClean="0">
                <a:effectLst/>
              </a:rPr>
              <a:t>own</a:t>
            </a:r>
          </a:p>
          <a:p>
            <a:r>
              <a:rPr lang="en-US" dirty="0">
                <a:effectLst/>
              </a:rPr>
              <a:t>We can force heat to flow from a region of lower temperature to a region of higher temperature by doing work on the </a:t>
            </a:r>
            <a:r>
              <a:rPr lang="en-US" dirty="0" smtClean="0">
                <a:effectLst/>
              </a:rPr>
              <a:t>system</a:t>
            </a:r>
          </a:p>
          <a:p>
            <a:r>
              <a:rPr lang="en-US" dirty="0">
                <a:effectLst/>
              </a:rPr>
              <a:t>this is achieved with the aid of </a:t>
            </a:r>
            <a:r>
              <a:rPr lang="en-US" i="1" dirty="0">
                <a:effectLst/>
              </a:rPr>
              <a:t>phase change </a:t>
            </a:r>
            <a:r>
              <a:rPr lang="en-US" dirty="0">
                <a:effectLst/>
              </a:rPr>
              <a:t>of a fluid, called the  </a:t>
            </a:r>
            <a:r>
              <a:rPr lang="en-US" dirty="0" smtClean="0">
                <a:effectLst/>
              </a:rPr>
              <a:t>refrigerant</a:t>
            </a:r>
          </a:p>
          <a:p>
            <a:r>
              <a:rPr lang="en-US" dirty="0">
                <a:effectLst/>
              </a:rPr>
              <a:t>The  refrigerant is forced to evaporate and then condense by successively decreasing and increasing its </a:t>
            </a:r>
            <a:r>
              <a:rPr lang="en-US" dirty="0" smtClean="0">
                <a:effectLst/>
              </a:rPr>
              <a:t>pressure</a:t>
            </a:r>
          </a:p>
          <a:p>
            <a:r>
              <a:rPr lang="en-US" dirty="0">
                <a:effectLst/>
              </a:rPr>
              <a:t>It can, therefore, ‘pump’ energy from a region at lower temperature to a region of higher temperature</a:t>
            </a:r>
            <a:r>
              <a:rPr lang="en-US" dirty="0" smtClean="0">
                <a:effectLst/>
              </a:rPr>
              <a:t>.</a:t>
            </a:r>
          </a:p>
          <a:p>
            <a:r>
              <a:rPr lang="en-US" dirty="0">
                <a:effectLst/>
              </a:rPr>
              <a:t>It extracts the heat of vaporization of the refrigerant from the cold region and rejects it to the hotter region outside the </a:t>
            </a:r>
            <a:r>
              <a:rPr lang="en-US" dirty="0" smtClean="0">
                <a:effectLst/>
              </a:rPr>
              <a:t>refrigerator</a:t>
            </a:r>
          </a:p>
          <a:p>
            <a:r>
              <a:rPr lang="en-US" dirty="0">
                <a:effectLst/>
              </a:rPr>
              <a:t>This results in cooling down the cold region </a:t>
            </a:r>
            <a:r>
              <a:rPr lang="en-US" dirty="0" smtClean="0">
                <a:effectLst/>
              </a:rPr>
              <a:t>further</a:t>
            </a:r>
          </a:p>
          <a:p>
            <a:r>
              <a:rPr lang="en-US" dirty="0">
                <a:effectLst/>
              </a:rPr>
              <a:t>Figure </a:t>
            </a:r>
            <a:r>
              <a:rPr lang="en-US" dirty="0" smtClean="0">
                <a:effectLst/>
              </a:rPr>
              <a:t>shows </a:t>
            </a:r>
            <a:r>
              <a:rPr lang="en-US" dirty="0">
                <a:effectLst/>
              </a:rPr>
              <a:t>the concept of transferring heat from a cold region to a hot region in a schematic way</a:t>
            </a:r>
            <a:endParaRPr lang="en-US" i="1" dirty="0" smtClean="0">
              <a:effectLst/>
            </a:endParaRPr>
          </a:p>
          <a:p>
            <a:endParaRPr lang="en-IN" dirty="0"/>
          </a:p>
        </p:txBody>
      </p:sp>
      <p:sp>
        <p:nvSpPr>
          <p:cNvPr id="4"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grpSp>
        <p:nvGrpSpPr>
          <p:cNvPr id="5" name="Group 1"/>
          <p:cNvGrpSpPr>
            <a:grpSpLocks/>
          </p:cNvGrpSpPr>
          <p:nvPr/>
        </p:nvGrpSpPr>
        <p:grpSpPr bwMode="auto">
          <a:xfrm>
            <a:off x="191592" y="1619796"/>
            <a:ext cx="2891242" cy="1889757"/>
            <a:chOff x="0" y="0"/>
            <a:chExt cx="3841" cy="2472"/>
          </a:xfrm>
          <a:solidFill>
            <a:schemeClr val="tx1"/>
          </a:solidFill>
        </p:grpSpPr>
        <p:sp>
          <p:nvSpPr>
            <p:cNvPr id="6" name="Freeform 11"/>
            <p:cNvSpPr>
              <a:spLocks/>
            </p:cNvSpPr>
            <p:nvPr/>
          </p:nvSpPr>
          <p:spPr bwMode="auto">
            <a:xfrm>
              <a:off x="360" y="1084"/>
              <a:ext cx="3163" cy="929"/>
            </a:xfrm>
            <a:custGeom>
              <a:avLst/>
              <a:gdLst>
                <a:gd name="T0" fmla="+- 0 624 361"/>
                <a:gd name="T1" fmla="*/ T0 w 3163"/>
                <a:gd name="T2" fmla="+- 0 1085 1085"/>
                <a:gd name="T3" fmla="*/ 1085 h 929"/>
                <a:gd name="T4" fmla="+- 0 3261 361"/>
                <a:gd name="T5" fmla="*/ T4 w 3163"/>
                <a:gd name="T6" fmla="+- 0 1085 1085"/>
                <a:gd name="T7" fmla="*/ 1085 h 929"/>
                <a:gd name="T8" fmla="+- 0 3331 361"/>
                <a:gd name="T9" fmla="*/ T8 w 3163"/>
                <a:gd name="T10" fmla="+- 0 1094 1085"/>
                <a:gd name="T11" fmla="*/ 1094 h 929"/>
                <a:gd name="T12" fmla="+- 0 3394 361"/>
                <a:gd name="T13" fmla="*/ T12 w 3163"/>
                <a:gd name="T14" fmla="+- 0 1121 1085"/>
                <a:gd name="T15" fmla="*/ 1121 h 929"/>
                <a:gd name="T16" fmla="+- 0 3447 361"/>
                <a:gd name="T17" fmla="*/ T16 w 3163"/>
                <a:gd name="T18" fmla="+- 0 1162 1085"/>
                <a:gd name="T19" fmla="*/ 1162 h 929"/>
                <a:gd name="T20" fmla="+- 0 3488 361"/>
                <a:gd name="T21" fmla="*/ T20 w 3163"/>
                <a:gd name="T22" fmla="+- 0 1215 1085"/>
                <a:gd name="T23" fmla="*/ 1215 h 929"/>
                <a:gd name="T24" fmla="+- 0 3514 361"/>
                <a:gd name="T25" fmla="*/ T24 w 3163"/>
                <a:gd name="T26" fmla="+- 0 1278 1085"/>
                <a:gd name="T27" fmla="*/ 1278 h 929"/>
                <a:gd name="T28" fmla="+- 0 3524 361"/>
                <a:gd name="T29" fmla="*/ T28 w 3163"/>
                <a:gd name="T30" fmla="+- 0 1347 1085"/>
                <a:gd name="T31" fmla="*/ 1347 h 929"/>
                <a:gd name="T32" fmla="+- 0 3524 361"/>
                <a:gd name="T33" fmla="*/ T32 w 3163"/>
                <a:gd name="T34" fmla="+- 0 1751 1085"/>
                <a:gd name="T35" fmla="*/ 1751 h 929"/>
                <a:gd name="T36" fmla="+- 0 3514 361"/>
                <a:gd name="T37" fmla="*/ T36 w 3163"/>
                <a:gd name="T38" fmla="+- 0 1821 1085"/>
                <a:gd name="T39" fmla="*/ 1821 h 929"/>
                <a:gd name="T40" fmla="+- 0 3488 361"/>
                <a:gd name="T41" fmla="*/ T40 w 3163"/>
                <a:gd name="T42" fmla="+- 0 1884 1085"/>
                <a:gd name="T43" fmla="*/ 1884 h 929"/>
                <a:gd name="T44" fmla="+- 0 3447 361"/>
                <a:gd name="T45" fmla="*/ T44 w 3163"/>
                <a:gd name="T46" fmla="+- 0 1937 1085"/>
                <a:gd name="T47" fmla="*/ 1937 h 929"/>
                <a:gd name="T48" fmla="+- 0 3394 361"/>
                <a:gd name="T49" fmla="*/ T48 w 3163"/>
                <a:gd name="T50" fmla="+- 0 1978 1085"/>
                <a:gd name="T51" fmla="*/ 1978 h 929"/>
                <a:gd name="T52" fmla="+- 0 3331 361"/>
                <a:gd name="T53" fmla="*/ T52 w 3163"/>
                <a:gd name="T54" fmla="+- 0 2004 1085"/>
                <a:gd name="T55" fmla="*/ 2004 h 929"/>
                <a:gd name="T56" fmla="+- 0 3261 361"/>
                <a:gd name="T57" fmla="*/ T56 w 3163"/>
                <a:gd name="T58" fmla="+- 0 2014 1085"/>
                <a:gd name="T59" fmla="*/ 2014 h 929"/>
                <a:gd name="T60" fmla="+- 0 624 361"/>
                <a:gd name="T61" fmla="*/ T60 w 3163"/>
                <a:gd name="T62" fmla="+- 0 2014 1085"/>
                <a:gd name="T63" fmla="*/ 2014 h 929"/>
                <a:gd name="T64" fmla="+- 0 554 361"/>
                <a:gd name="T65" fmla="*/ T64 w 3163"/>
                <a:gd name="T66" fmla="+- 0 2004 1085"/>
                <a:gd name="T67" fmla="*/ 2004 h 929"/>
                <a:gd name="T68" fmla="+- 0 491 361"/>
                <a:gd name="T69" fmla="*/ T68 w 3163"/>
                <a:gd name="T70" fmla="+- 0 1978 1085"/>
                <a:gd name="T71" fmla="*/ 1978 h 929"/>
                <a:gd name="T72" fmla="+- 0 438 361"/>
                <a:gd name="T73" fmla="*/ T72 w 3163"/>
                <a:gd name="T74" fmla="+- 0 1937 1085"/>
                <a:gd name="T75" fmla="*/ 1937 h 929"/>
                <a:gd name="T76" fmla="+- 0 397 361"/>
                <a:gd name="T77" fmla="*/ T76 w 3163"/>
                <a:gd name="T78" fmla="+- 0 1884 1085"/>
                <a:gd name="T79" fmla="*/ 1884 h 929"/>
                <a:gd name="T80" fmla="+- 0 370 361"/>
                <a:gd name="T81" fmla="*/ T80 w 3163"/>
                <a:gd name="T82" fmla="+- 0 1821 1085"/>
                <a:gd name="T83" fmla="*/ 1821 h 929"/>
                <a:gd name="T84" fmla="+- 0 361 361"/>
                <a:gd name="T85" fmla="*/ T84 w 3163"/>
                <a:gd name="T86" fmla="+- 0 1751 1085"/>
                <a:gd name="T87" fmla="*/ 1751 h 929"/>
                <a:gd name="T88" fmla="+- 0 361 361"/>
                <a:gd name="T89" fmla="*/ T88 w 3163"/>
                <a:gd name="T90" fmla="+- 0 1347 1085"/>
                <a:gd name="T91" fmla="*/ 1347 h 929"/>
                <a:gd name="T92" fmla="+- 0 370 361"/>
                <a:gd name="T93" fmla="*/ T92 w 3163"/>
                <a:gd name="T94" fmla="+- 0 1278 1085"/>
                <a:gd name="T95" fmla="*/ 1278 h 929"/>
                <a:gd name="T96" fmla="+- 0 397 361"/>
                <a:gd name="T97" fmla="*/ T96 w 3163"/>
                <a:gd name="T98" fmla="+- 0 1215 1085"/>
                <a:gd name="T99" fmla="*/ 1215 h 929"/>
                <a:gd name="T100" fmla="+- 0 438 361"/>
                <a:gd name="T101" fmla="*/ T100 w 3163"/>
                <a:gd name="T102" fmla="+- 0 1162 1085"/>
                <a:gd name="T103" fmla="*/ 1162 h 929"/>
                <a:gd name="T104" fmla="+- 0 491 361"/>
                <a:gd name="T105" fmla="*/ T104 w 3163"/>
                <a:gd name="T106" fmla="+- 0 1121 1085"/>
                <a:gd name="T107" fmla="*/ 1121 h 929"/>
                <a:gd name="T108" fmla="+- 0 554 361"/>
                <a:gd name="T109" fmla="*/ T108 w 3163"/>
                <a:gd name="T110" fmla="+- 0 1094 1085"/>
                <a:gd name="T111" fmla="*/ 1094 h 929"/>
                <a:gd name="T112" fmla="+- 0 624 361"/>
                <a:gd name="T113" fmla="*/ T112 w 3163"/>
                <a:gd name="T114" fmla="+- 0 1085 1085"/>
                <a:gd name="T115" fmla="*/ 1085 h 9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3163" h="929">
                  <a:moveTo>
                    <a:pt x="263" y="0"/>
                  </a:moveTo>
                  <a:lnTo>
                    <a:pt x="2900" y="0"/>
                  </a:lnTo>
                  <a:lnTo>
                    <a:pt x="2970" y="9"/>
                  </a:lnTo>
                  <a:lnTo>
                    <a:pt x="3033" y="36"/>
                  </a:lnTo>
                  <a:lnTo>
                    <a:pt x="3086" y="77"/>
                  </a:lnTo>
                  <a:lnTo>
                    <a:pt x="3127" y="130"/>
                  </a:lnTo>
                  <a:lnTo>
                    <a:pt x="3153" y="193"/>
                  </a:lnTo>
                  <a:lnTo>
                    <a:pt x="3163" y="262"/>
                  </a:lnTo>
                  <a:lnTo>
                    <a:pt x="3163" y="666"/>
                  </a:lnTo>
                  <a:lnTo>
                    <a:pt x="3153" y="736"/>
                  </a:lnTo>
                  <a:lnTo>
                    <a:pt x="3127" y="799"/>
                  </a:lnTo>
                  <a:lnTo>
                    <a:pt x="3086" y="852"/>
                  </a:lnTo>
                  <a:lnTo>
                    <a:pt x="3033" y="893"/>
                  </a:lnTo>
                  <a:lnTo>
                    <a:pt x="2970" y="919"/>
                  </a:lnTo>
                  <a:lnTo>
                    <a:pt x="2900" y="929"/>
                  </a:lnTo>
                  <a:lnTo>
                    <a:pt x="263" y="929"/>
                  </a:lnTo>
                  <a:lnTo>
                    <a:pt x="193" y="919"/>
                  </a:lnTo>
                  <a:lnTo>
                    <a:pt x="130" y="893"/>
                  </a:lnTo>
                  <a:lnTo>
                    <a:pt x="77" y="852"/>
                  </a:lnTo>
                  <a:lnTo>
                    <a:pt x="36" y="799"/>
                  </a:lnTo>
                  <a:lnTo>
                    <a:pt x="9" y="736"/>
                  </a:lnTo>
                  <a:lnTo>
                    <a:pt x="0" y="666"/>
                  </a:lnTo>
                  <a:lnTo>
                    <a:pt x="0" y="262"/>
                  </a:lnTo>
                  <a:lnTo>
                    <a:pt x="9" y="193"/>
                  </a:lnTo>
                  <a:lnTo>
                    <a:pt x="36" y="130"/>
                  </a:lnTo>
                  <a:lnTo>
                    <a:pt x="77" y="77"/>
                  </a:lnTo>
                  <a:lnTo>
                    <a:pt x="130" y="36"/>
                  </a:lnTo>
                  <a:lnTo>
                    <a:pt x="193" y="9"/>
                  </a:lnTo>
                  <a:lnTo>
                    <a:pt x="263" y="0"/>
                  </a:lnTo>
                  <a:close/>
                </a:path>
              </a:pathLst>
            </a:custGeom>
            <a:grpFill/>
            <a:ln w="16485">
              <a:solidFill>
                <a:srgbClr val="231F20"/>
              </a:solidFill>
              <a:round/>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7" name="Freeform 10"/>
            <p:cNvSpPr>
              <a:spLocks/>
            </p:cNvSpPr>
            <p:nvPr/>
          </p:nvSpPr>
          <p:spPr bwMode="auto">
            <a:xfrm>
              <a:off x="457" y="1181"/>
              <a:ext cx="2971" cy="735"/>
            </a:xfrm>
            <a:custGeom>
              <a:avLst/>
              <a:gdLst>
                <a:gd name="T0" fmla="+- 0 665 457"/>
                <a:gd name="T1" fmla="*/ T0 w 2971"/>
                <a:gd name="T2" fmla="+- 0 1182 1182"/>
                <a:gd name="T3" fmla="*/ 1182 h 735"/>
                <a:gd name="T4" fmla="+- 0 3220 457"/>
                <a:gd name="T5" fmla="*/ T4 w 2971"/>
                <a:gd name="T6" fmla="+- 0 1182 1182"/>
                <a:gd name="T7" fmla="*/ 1182 h 735"/>
                <a:gd name="T8" fmla="+- 0 3285 457"/>
                <a:gd name="T9" fmla="*/ T8 w 2971"/>
                <a:gd name="T10" fmla="+- 0 1193 1182"/>
                <a:gd name="T11" fmla="*/ 1193 h 735"/>
                <a:gd name="T12" fmla="+- 0 3342 457"/>
                <a:gd name="T13" fmla="*/ T12 w 2971"/>
                <a:gd name="T14" fmla="+- 0 1222 1182"/>
                <a:gd name="T15" fmla="*/ 1222 h 735"/>
                <a:gd name="T16" fmla="+- 0 3387 457"/>
                <a:gd name="T17" fmla="*/ T16 w 2971"/>
                <a:gd name="T18" fmla="+- 0 1267 1182"/>
                <a:gd name="T19" fmla="*/ 1267 h 735"/>
                <a:gd name="T20" fmla="+- 0 3417 457"/>
                <a:gd name="T21" fmla="*/ T20 w 2971"/>
                <a:gd name="T22" fmla="+- 0 1324 1182"/>
                <a:gd name="T23" fmla="*/ 1324 h 735"/>
                <a:gd name="T24" fmla="+- 0 3428 457"/>
                <a:gd name="T25" fmla="*/ T24 w 2971"/>
                <a:gd name="T26" fmla="+- 0 1390 1182"/>
                <a:gd name="T27" fmla="*/ 1390 h 735"/>
                <a:gd name="T28" fmla="+- 0 3428 457"/>
                <a:gd name="T29" fmla="*/ T28 w 2971"/>
                <a:gd name="T30" fmla="+- 0 1709 1182"/>
                <a:gd name="T31" fmla="*/ 1709 h 735"/>
                <a:gd name="T32" fmla="+- 0 3417 457"/>
                <a:gd name="T33" fmla="*/ T32 w 2971"/>
                <a:gd name="T34" fmla="+- 0 1775 1182"/>
                <a:gd name="T35" fmla="*/ 1775 h 735"/>
                <a:gd name="T36" fmla="+- 0 3387 457"/>
                <a:gd name="T37" fmla="*/ T36 w 2971"/>
                <a:gd name="T38" fmla="+- 0 1832 1182"/>
                <a:gd name="T39" fmla="*/ 1832 h 735"/>
                <a:gd name="T40" fmla="+- 0 3342 457"/>
                <a:gd name="T41" fmla="*/ T40 w 2971"/>
                <a:gd name="T42" fmla="+- 0 1877 1182"/>
                <a:gd name="T43" fmla="*/ 1877 h 735"/>
                <a:gd name="T44" fmla="+- 0 3285 457"/>
                <a:gd name="T45" fmla="*/ T44 w 2971"/>
                <a:gd name="T46" fmla="+- 0 1906 1182"/>
                <a:gd name="T47" fmla="*/ 1906 h 735"/>
                <a:gd name="T48" fmla="+- 0 3220 457"/>
                <a:gd name="T49" fmla="*/ T48 w 2971"/>
                <a:gd name="T50" fmla="+- 0 1917 1182"/>
                <a:gd name="T51" fmla="*/ 1917 h 735"/>
                <a:gd name="T52" fmla="+- 0 665 457"/>
                <a:gd name="T53" fmla="*/ T52 w 2971"/>
                <a:gd name="T54" fmla="+- 0 1917 1182"/>
                <a:gd name="T55" fmla="*/ 1917 h 735"/>
                <a:gd name="T56" fmla="+- 0 599 457"/>
                <a:gd name="T57" fmla="*/ T56 w 2971"/>
                <a:gd name="T58" fmla="+- 0 1906 1182"/>
                <a:gd name="T59" fmla="*/ 1906 h 735"/>
                <a:gd name="T60" fmla="+- 0 542 457"/>
                <a:gd name="T61" fmla="*/ T60 w 2971"/>
                <a:gd name="T62" fmla="+- 0 1877 1182"/>
                <a:gd name="T63" fmla="*/ 1877 h 735"/>
                <a:gd name="T64" fmla="+- 0 497 457"/>
                <a:gd name="T65" fmla="*/ T64 w 2971"/>
                <a:gd name="T66" fmla="+- 0 1832 1182"/>
                <a:gd name="T67" fmla="*/ 1832 h 735"/>
                <a:gd name="T68" fmla="+- 0 468 457"/>
                <a:gd name="T69" fmla="*/ T68 w 2971"/>
                <a:gd name="T70" fmla="+- 0 1775 1182"/>
                <a:gd name="T71" fmla="*/ 1775 h 735"/>
                <a:gd name="T72" fmla="+- 0 457 457"/>
                <a:gd name="T73" fmla="*/ T72 w 2971"/>
                <a:gd name="T74" fmla="+- 0 1709 1182"/>
                <a:gd name="T75" fmla="*/ 1709 h 735"/>
                <a:gd name="T76" fmla="+- 0 457 457"/>
                <a:gd name="T77" fmla="*/ T76 w 2971"/>
                <a:gd name="T78" fmla="+- 0 1390 1182"/>
                <a:gd name="T79" fmla="*/ 1390 h 735"/>
                <a:gd name="T80" fmla="+- 0 468 457"/>
                <a:gd name="T81" fmla="*/ T80 w 2971"/>
                <a:gd name="T82" fmla="+- 0 1324 1182"/>
                <a:gd name="T83" fmla="*/ 1324 h 735"/>
                <a:gd name="T84" fmla="+- 0 497 457"/>
                <a:gd name="T85" fmla="*/ T84 w 2971"/>
                <a:gd name="T86" fmla="+- 0 1267 1182"/>
                <a:gd name="T87" fmla="*/ 1267 h 735"/>
                <a:gd name="T88" fmla="+- 0 542 457"/>
                <a:gd name="T89" fmla="*/ T88 w 2971"/>
                <a:gd name="T90" fmla="+- 0 1222 1182"/>
                <a:gd name="T91" fmla="*/ 1222 h 735"/>
                <a:gd name="T92" fmla="+- 0 599 457"/>
                <a:gd name="T93" fmla="*/ T92 w 2971"/>
                <a:gd name="T94" fmla="+- 0 1193 1182"/>
                <a:gd name="T95" fmla="*/ 1193 h 735"/>
                <a:gd name="T96" fmla="+- 0 665 457"/>
                <a:gd name="T97" fmla="*/ T96 w 2971"/>
                <a:gd name="T98" fmla="+- 0 1182 1182"/>
                <a:gd name="T99" fmla="*/ 1182 h 7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971" h="735">
                  <a:moveTo>
                    <a:pt x="208" y="0"/>
                  </a:moveTo>
                  <a:lnTo>
                    <a:pt x="2763" y="0"/>
                  </a:lnTo>
                  <a:lnTo>
                    <a:pt x="2828" y="11"/>
                  </a:lnTo>
                  <a:lnTo>
                    <a:pt x="2885" y="40"/>
                  </a:lnTo>
                  <a:lnTo>
                    <a:pt x="2930" y="85"/>
                  </a:lnTo>
                  <a:lnTo>
                    <a:pt x="2960" y="142"/>
                  </a:lnTo>
                  <a:lnTo>
                    <a:pt x="2971" y="208"/>
                  </a:lnTo>
                  <a:lnTo>
                    <a:pt x="2971" y="527"/>
                  </a:lnTo>
                  <a:lnTo>
                    <a:pt x="2960" y="593"/>
                  </a:lnTo>
                  <a:lnTo>
                    <a:pt x="2930" y="650"/>
                  </a:lnTo>
                  <a:lnTo>
                    <a:pt x="2885" y="695"/>
                  </a:lnTo>
                  <a:lnTo>
                    <a:pt x="2828" y="724"/>
                  </a:lnTo>
                  <a:lnTo>
                    <a:pt x="2763" y="735"/>
                  </a:lnTo>
                  <a:lnTo>
                    <a:pt x="208" y="735"/>
                  </a:lnTo>
                  <a:lnTo>
                    <a:pt x="142" y="724"/>
                  </a:lnTo>
                  <a:lnTo>
                    <a:pt x="85" y="695"/>
                  </a:lnTo>
                  <a:lnTo>
                    <a:pt x="40" y="650"/>
                  </a:lnTo>
                  <a:lnTo>
                    <a:pt x="11" y="593"/>
                  </a:lnTo>
                  <a:lnTo>
                    <a:pt x="0" y="527"/>
                  </a:lnTo>
                  <a:lnTo>
                    <a:pt x="0" y="208"/>
                  </a:lnTo>
                  <a:lnTo>
                    <a:pt x="11" y="142"/>
                  </a:lnTo>
                  <a:lnTo>
                    <a:pt x="40" y="85"/>
                  </a:lnTo>
                  <a:lnTo>
                    <a:pt x="85" y="40"/>
                  </a:lnTo>
                  <a:lnTo>
                    <a:pt x="142" y="11"/>
                  </a:lnTo>
                  <a:lnTo>
                    <a:pt x="208" y="0"/>
                  </a:lnTo>
                  <a:close/>
                </a:path>
              </a:pathLst>
            </a:custGeom>
            <a:grpFill/>
            <a:ln w="16485">
              <a:solidFill>
                <a:srgbClr val="231F20"/>
              </a:solidFill>
              <a:round/>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8" name="Rectangle 9"/>
            <p:cNvSpPr>
              <a:spLocks noChangeArrowheads="1"/>
            </p:cNvSpPr>
            <p:nvPr/>
          </p:nvSpPr>
          <p:spPr bwMode="auto">
            <a:xfrm>
              <a:off x="1920" y="687"/>
              <a:ext cx="1908" cy="1771"/>
            </a:xfrm>
            <a:prstGeom prst="rect">
              <a:avLst/>
            </a:prstGeom>
            <a:grpFill/>
            <a:ln w="16485">
              <a:solidFill>
                <a:srgbClr val="231F20"/>
              </a:solidFill>
              <a:miter lim="800000"/>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12" y="682"/>
              <a:ext cx="3815" cy="1771"/>
            </a:xfrm>
            <a:prstGeom prst="rect">
              <a:avLst/>
            </a:prstGeom>
            <a:grpFill/>
            <a:ln w="16485">
              <a:solidFill>
                <a:srgbClr val="231F20"/>
              </a:solidFill>
              <a:miter lim="800000"/>
              <a:headEnd/>
              <a:tailEnd/>
            </a:ln>
            <a:extLst/>
          </p:spPr>
          <p:txBody>
            <a:bodyPr vert="horz" wrap="square" lIns="91440" tIns="45720" rIns="91440" bIns="45720" numCol="1" anchor="t" anchorCtr="0" compatLnSpc="1">
              <a:prstTxWarp prst="textNoShape">
                <a:avLst/>
              </a:prstTxWarp>
            </a:bodyPr>
            <a:lstStyle/>
            <a:p>
              <a:endParaRPr lang="en-IN" dirty="0"/>
            </a:p>
          </p:txBody>
        </p:sp>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 y="2131"/>
              <a:ext cx="942" cy="202"/>
            </a:xfrm>
            <a:prstGeom prst="rect">
              <a:avLst/>
            </a:prstGeom>
            <a:grpFill/>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 y="2131"/>
              <a:ext cx="1035" cy="202"/>
            </a:xfrm>
            <a:prstGeom prst="rect">
              <a:avLst/>
            </a:prstGeom>
            <a:grpFill/>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 y="0"/>
              <a:ext cx="1551" cy="651"/>
            </a:xfrm>
            <a:prstGeom prst="rect">
              <a:avLst/>
            </a:prstGeom>
            <a:grpFill/>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 y="15"/>
              <a:ext cx="1963" cy="335"/>
            </a:xfrm>
            <a:prstGeom prst="rect">
              <a:avLst/>
            </a:prstGeom>
            <a:grpFill/>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 y="450"/>
              <a:ext cx="1380" cy="201"/>
            </a:xfrm>
            <a:prstGeom prst="rect">
              <a:avLst/>
            </a:prstGeom>
            <a:grpFill/>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 y="1079"/>
              <a:ext cx="3174" cy="940"/>
            </a:xfrm>
            <a:prstGeom prst="rect">
              <a:avLst/>
            </a:prstGeom>
            <a:grpFill/>
            <a:extLst/>
          </p:spPr>
        </p:pic>
      </p:grpSp>
    </p:spTree>
    <p:extLst>
      <p:ext uri="{BB962C8B-B14F-4D97-AF65-F5344CB8AC3E}">
        <p14:creationId xmlns:p14="http://schemas.microsoft.com/office/powerpoint/2010/main" val="30929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13510"/>
            <a:ext cx="10353761" cy="888274"/>
          </a:xfrm>
        </p:spPr>
        <p:txBody>
          <a:bodyPr/>
          <a:lstStyle/>
          <a:p>
            <a:r>
              <a:rPr lang="en-US" dirty="0" smtClean="0">
                <a:effectLst/>
              </a:rPr>
              <a:t>Refrigerator working</a:t>
            </a:r>
            <a:endParaRPr lang="en-IN" dirty="0"/>
          </a:p>
        </p:txBody>
      </p:sp>
      <p:sp>
        <p:nvSpPr>
          <p:cNvPr id="3" name="Content Placeholder 2"/>
          <p:cNvSpPr>
            <a:spLocks noGrp="1"/>
          </p:cNvSpPr>
          <p:nvPr>
            <p:ph idx="1"/>
          </p:nvPr>
        </p:nvSpPr>
        <p:spPr>
          <a:xfrm>
            <a:off x="2891245" y="1088571"/>
            <a:ext cx="9100457" cy="5590903"/>
          </a:xfrm>
        </p:spPr>
        <p:txBody>
          <a:bodyPr>
            <a:normAutofit fontScale="92500" lnSpcReduction="20000"/>
          </a:bodyPr>
          <a:lstStyle/>
          <a:p>
            <a:r>
              <a:rPr lang="en-US" dirty="0" smtClean="0">
                <a:effectLst/>
              </a:rPr>
              <a:t>Figure </a:t>
            </a:r>
            <a:r>
              <a:rPr lang="en-US" dirty="0">
                <a:effectLst/>
              </a:rPr>
              <a:t>shows the schematics of the mechanism used in a typical refrigerator</a:t>
            </a:r>
            <a:r>
              <a:rPr lang="en-US" dirty="0" smtClean="0">
                <a:effectLst/>
              </a:rPr>
              <a:t>.</a:t>
            </a:r>
          </a:p>
          <a:p>
            <a:r>
              <a:rPr lang="en-US" dirty="0">
                <a:effectLst/>
              </a:rPr>
              <a:t>It consists of a compressor, an expansion valve, and a closed tube which carries the </a:t>
            </a:r>
            <a:r>
              <a:rPr lang="en-US" dirty="0" smtClean="0">
                <a:effectLst/>
              </a:rPr>
              <a:t>refrigerant</a:t>
            </a:r>
          </a:p>
          <a:p>
            <a:r>
              <a:rPr lang="en-US" dirty="0">
                <a:effectLst/>
              </a:rPr>
              <a:t>Part of the tube, called the cooling coil, is in the region which is to be cooed at lower temperature and lower </a:t>
            </a:r>
            <a:r>
              <a:rPr lang="en-US" dirty="0" smtClean="0">
                <a:effectLst/>
              </a:rPr>
              <a:t>pressure</a:t>
            </a:r>
          </a:p>
          <a:p>
            <a:r>
              <a:rPr lang="en-US" dirty="0">
                <a:effectLst/>
              </a:rPr>
              <a:t>The other part which is exposed to the surrounding (generally, the atmosphere) is at a higher temperature and higher </a:t>
            </a:r>
            <a:r>
              <a:rPr lang="en-US" dirty="0" smtClean="0">
                <a:effectLst/>
              </a:rPr>
              <a:t>pressure</a:t>
            </a:r>
          </a:p>
          <a:p>
            <a:r>
              <a:rPr lang="en-US" dirty="0">
                <a:effectLst/>
              </a:rPr>
              <a:t>A  fluid such as (fluorinated hydrocarbons) is used as </a:t>
            </a:r>
            <a:r>
              <a:rPr lang="en-US" dirty="0" smtClean="0">
                <a:effectLst/>
              </a:rPr>
              <a:t>refrigerant</a:t>
            </a:r>
          </a:p>
          <a:p>
            <a:r>
              <a:rPr lang="en-US" dirty="0">
                <a:effectLst/>
              </a:rPr>
              <a:t>Normally, the cold and the hot part of the coil contain the refrigerant as a mixture of liquid and </a:t>
            </a:r>
            <a:r>
              <a:rPr lang="en-US" dirty="0" smtClean="0">
                <a:effectLst/>
              </a:rPr>
              <a:t>vapor </a:t>
            </a:r>
            <a:r>
              <a:rPr lang="en-US" dirty="0">
                <a:effectLst/>
              </a:rPr>
              <a:t>phase in </a:t>
            </a:r>
            <a:r>
              <a:rPr lang="en-US" dirty="0" smtClean="0">
                <a:effectLst/>
              </a:rPr>
              <a:t>equilibrium</a:t>
            </a:r>
          </a:p>
          <a:p>
            <a:r>
              <a:rPr lang="en-US" dirty="0">
                <a:effectLst/>
              </a:rPr>
              <a:t>As you  can  </a:t>
            </a:r>
            <a:r>
              <a:rPr lang="en-US" dirty="0" smtClean="0">
                <a:effectLst/>
              </a:rPr>
              <a:t>see in energy flow diagram, the </a:t>
            </a:r>
            <a:r>
              <a:rPr lang="en-US" dirty="0">
                <a:effectLst/>
              </a:rPr>
              <a:t>heat extracted from a cold reservoir is supplemented by the mechanical work done (on the refrigerant) by the compressor and the total energy is rejected at the hot </a:t>
            </a:r>
            <a:r>
              <a:rPr lang="en-US" dirty="0" smtClean="0">
                <a:effectLst/>
              </a:rPr>
              <a:t>reservoir</a:t>
            </a:r>
          </a:p>
          <a:p>
            <a:r>
              <a:rPr lang="en-US" dirty="0">
                <a:effectLst/>
              </a:rPr>
              <a:t>The refrigerant goes through the following steps in one complete cycle of refrigeration</a:t>
            </a:r>
            <a:endParaRPr lang="en-US" dirty="0" smtClean="0">
              <a:effectLst/>
            </a:endParaRPr>
          </a:p>
          <a:p>
            <a:endParaRPr lang="en-IN" dirty="0"/>
          </a:p>
        </p:txBody>
      </p:sp>
      <p:grpSp>
        <p:nvGrpSpPr>
          <p:cNvPr id="4" name="Group 2"/>
          <p:cNvGrpSpPr>
            <a:grpSpLocks/>
          </p:cNvGrpSpPr>
          <p:nvPr/>
        </p:nvGrpSpPr>
        <p:grpSpPr bwMode="auto">
          <a:xfrm>
            <a:off x="93440" y="1563601"/>
            <a:ext cx="2797805" cy="1858868"/>
            <a:chOff x="6246" y="1614"/>
            <a:chExt cx="4164" cy="2608"/>
          </a:xfrm>
          <a:solidFill>
            <a:schemeClr val="tx1"/>
          </a:solidFill>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 y="1613"/>
              <a:ext cx="4164" cy="25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 y="4026"/>
              <a:ext cx="1052" cy="1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7" name="image497.png"/>
          <p:cNvPicPr/>
          <p:nvPr/>
        </p:nvPicPr>
        <p:blipFill>
          <a:blip r:embed="rId4" cstate="print"/>
          <a:stretch>
            <a:fillRect/>
          </a:stretch>
        </p:blipFill>
        <p:spPr>
          <a:xfrm>
            <a:off x="265914" y="3637732"/>
            <a:ext cx="1815435" cy="2824028"/>
          </a:xfrm>
          <a:prstGeom prst="rect">
            <a:avLst/>
          </a:prstGeom>
        </p:spPr>
      </p:pic>
    </p:spTree>
    <p:extLst>
      <p:ext uri="{BB962C8B-B14F-4D97-AF65-F5344CB8AC3E}">
        <p14:creationId xmlns:p14="http://schemas.microsoft.com/office/powerpoint/2010/main" val="4151129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469" y="330925"/>
            <a:ext cx="11625942" cy="6305005"/>
          </a:xfrm>
        </p:spPr>
        <p:txBody>
          <a:bodyPr/>
          <a:lstStyle/>
          <a:p>
            <a:r>
              <a:rPr lang="en-US" b="1" dirty="0">
                <a:effectLst/>
              </a:rPr>
              <a:t>Step 1: </a:t>
            </a:r>
            <a:r>
              <a:rPr lang="en-US" dirty="0">
                <a:effectLst/>
              </a:rPr>
              <a:t>The fluid passes through a nozzle  </a:t>
            </a:r>
            <a:r>
              <a:rPr lang="en-US" dirty="0" smtClean="0">
                <a:effectLst/>
              </a:rPr>
              <a:t>and </a:t>
            </a:r>
            <a:r>
              <a:rPr lang="en-US" dirty="0">
                <a:effectLst/>
              </a:rPr>
              <a:t>expands  into  a  low-pressure  area</a:t>
            </a:r>
            <a:r>
              <a:rPr lang="en-US" dirty="0" smtClean="0">
                <a:effectLst/>
              </a:rPr>
              <a:t>.</a:t>
            </a:r>
          </a:p>
          <a:p>
            <a:r>
              <a:rPr lang="en-US" dirty="0">
                <a:effectLst/>
              </a:rPr>
              <a:t>This is essentially an adiabatic </a:t>
            </a:r>
            <a:r>
              <a:rPr lang="en-US" dirty="0" smtClean="0">
                <a:effectLst/>
              </a:rPr>
              <a:t>expansion</a:t>
            </a:r>
          </a:p>
          <a:p>
            <a:r>
              <a:rPr lang="en-US" b="1" dirty="0">
                <a:effectLst/>
              </a:rPr>
              <a:t>Step 2: </a:t>
            </a:r>
            <a:r>
              <a:rPr lang="en-US" dirty="0">
                <a:effectLst/>
              </a:rPr>
              <a:t>The cool gas is in thermal contact </a:t>
            </a:r>
            <a:r>
              <a:rPr lang="en-US" dirty="0" smtClean="0">
                <a:effectLst/>
              </a:rPr>
              <a:t>with</a:t>
            </a:r>
            <a:r>
              <a:rPr lang="en-IN" dirty="0">
                <a:effectLst/>
              </a:rPr>
              <a:t> </a:t>
            </a:r>
            <a:r>
              <a:rPr lang="en-US" dirty="0" smtClean="0">
                <a:effectLst/>
              </a:rPr>
              <a:t>the </a:t>
            </a:r>
            <a:r>
              <a:rPr lang="en-US" dirty="0">
                <a:effectLst/>
              </a:rPr>
              <a:t>inner compartment of the </a:t>
            </a:r>
            <a:r>
              <a:rPr lang="en-US" dirty="0" smtClean="0">
                <a:effectLst/>
              </a:rPr>
              <a:t>fridge</a:t>
            </a:r>
            <a:endParaRPr lang="en-IN" dirty="0">
              <a:effectLst/>
            </a:endParaRPr>
          </a:p>
          <a:p>
            <a:r>
              <a:rPr lang="en-US" dirty="0">
                <a:effectLst/>
              </a:rPr>
              <a:t>It </a:t>
            </a:r>
            <a:r>
              <a:rPr lang="en-US" dirty="0" smtClean="0">
                <a:effectLst/>
              </a:rPr>
              <a:t>heats </a:t>
            </a:r>
            <a:r>
              <a:rPr lang="en-US" dirty="0">
                <a:effectLst/>
              </a:rPr>
              <a:t>up as heat is transferred to it from the contents of the </a:t>
            </a:r>
            <a:r>
              <a:rPr lang="en-US" dirty="0" smtClean="0">
                <a:effectLst/>
              </a:rPr>
              <a:t>fridge </a:t>
            </a:r>
          </a:p>
          <a:p>
            <a:r>
              <a:rPr lang="en-US" dirty="0">
                <a:effectLst/>
              </a:rPr>
              <a:t>This takes place at constant pressure, so it's an isobaric </a:t>
            </a:r>
            <a:r>
              <a:rPr lang="en-US" dirty="0" smtClean="0">
                <a:effectLst/>
              </a:rPr>
              <a:t>expansion</a:t>
            </a:r>
            <a:endParaRPr lang="en-IN" dirty="0">
              <a:effectLst/>
            </a:endParaRPr>
          </a:p>
          <a:p>
            <a:r>
              <a:rPr lang="en-US" b="1" dirty="0">
                <a:effectLst/>
              </a:rPr>
              <a:t>Step 3: </a:t>
            </a:r>
            <a:r>
              <a:rPr lang="en-US" dirty="0">
                <a:effectLst/>
              </a:rPr>
              <a:t>The gas is transferred to a compressor, which does most of the work in this </a:t>
            </a:r>
            <a:r>
              <a:rPr lang="en-US" dirty="0" smtClean="0">
                <a:effectLst/>
              </a:rPr>
              <a:t>process</a:t>
            </a:r>
          </a:p>
          <a:p>
            <a:r>
              <a:rPr lang="en-US" dirty="0">
                <a:effectLst/>
              </a:rPr>
              <a:t>The gas is compressed adiabatically, heating it and turning it back to a </a:t>
            </a:r>
            <a:r>
              <a:rPr lang="en-US" dirty="0" smtClean="0">
                <a:effectLst/>
              </a:rPr>
              <a:t>liquid</a:t>
            </a:r>
          </a:p>
          <a:p>
            <a:r>
              <a:rPr lang="en-US" b="1" dirty="0">
                <a:effectLst/>
              </a:rPr>
              <a:t>Step 4: </a:t>
            </a:r>
            <a:r>
              <a:rPr lang="en-US" dirty="0">
                <a:effectLst/>
              </a:rPr>
              <a:t>The hot liquid passes through coils on the outside of the fridge, and heat is transferred to the </a:t>
            </a:r>
            <a:r>
              <a:rPr lang="en-US" dirty="0" smtClean="0">
                <a:effectLst/>
              </a:rPr>
              <a:t>atmosphere</a:t>
            </a:r>
          </a:p>
          <a:p>
            <a:r>
              <a:rPr lang="en-US" dirty="0">
                <a:effectLst/>
              </a:rPr>
              <a:t>This is an isobaric compression </a:t>
            </a:r>
            <a:r>
              <a:rPr lang="en-US" dirty="0" smtClean="0">
                <a:effectLst/>
              </a:rPr>
              <a:t>process</a:t>
            </a:r>
          </a:p>
          <a:p>
            <a:r>
              <a:rPr lang="en-US" dirty="0">
                <a:effectLst/>
              </a:rPr>
              <a:t>The compressor is driven by an external energy source and it does the work |</a:t>
            </a:r>
            <a:r>
              <a:rPr lang="en-US" i="1" dirty="0">
                <a:effectLst/>
              </a:rPr>
              <a:t>W</a:t>
            </a:r>
            <a:r>
              <a:rPr lang="en-US" dirty="0">
                <a:effectLst/>
              </a:rPr>
              <a:t>| on the working substance during each cycle</a:t>
            </a:r>
            <a:endParaRPr lang="en-IN" dirty="0"/>
          </a:p>
        </p:txBody>
      </p:sp>
    </p:spTree>
    <p:extLst>
      <p:ext uri="{BB962C8B-B14F-4D97-AF65-F5344CB8AC3E}">
        <p14:creationId xmlns:p14="http://schemas.microsoft.com/office/powerpoint/2010/main" val="1536863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627017"/>
          </a:xfrm>
        </p:spPr>
        <p:txBody>
          <a:bodyPr/>
          <a:lstStyle/>
          <a:p>
            <a:r>
              <a:rPr lang="en-US" dirty="0">
                <a:effectLst/>
              </a:rPr>
              <a:t>Performance of a Refrigerator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6056" y="1236617"/>
                <a:ext cx="11173097" cy="5381897"/>
              </a:xfrm>
            </p:spPr>
            <p:txBody>
              <a:bodyPr>
                <a:normAutofit fontScale="62500" lnSpcReduction="20000"/>
              </a:bodyPr>
              <a:lstStyle/>
              <a:p>
                <a:r>
                  <a:rPr lang="en-US" dirty="0" smtClean="0">
                    <a:effectLst/>
                  </a:rPr>
                  <a:t>For a  refrigerator,  the  heat  absorbed  by the working substance is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𝑄</m:t>
                        </m:r>
                      </m:e>
                      <m:sub>
                        <m:r>
                          <a:rPr lang="en-IN" b="0" i="1" smtClean="0">
                            <a:effectLst/>
                            <a:latin typeface="Cambria Math" panose="02040503050406030204" pitchFamily="18" charset="0"/>
                          </a:rPr>
                          <m:t>𝑐</m:t>
                        </m:r>
                      </m:sub>
                    </m:sSub>
                  </m:oMath>
                </a14:m>
                <a:r>
                  <a:rPr lang="en-US" dirty="0" smtClean="0">
                    <a:effectLst/>
                  </a:rPr>
                  <a:t> </a:t>
                </a:r>
                <a:r>
                  <a:rPr lang="en-US" dirty="0">
                    <a:effectLst/>
                  </a:rPr>
                  <a:t>and the heat rejected  by  it  is</a:t>
                </a:r>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𝐻</m:t>
                        </m:r>
                      </m:sub>
                    </m:sSub>
                  </m:oMath>
                </a14:m>
                <a:endParaRPr lang="en-IN" dirty="0" smtClean="0"/>
              </a:p>
              <a:p>
                <a:r>
                  <a:rPr lang="en-US" dirty="0">
                    <a:effectLst/>
                  </a:rPr>
                  <a:t>A  refrigerator  </a:t>
                </a:r>
                <a:r>
                  <a:rPr lang="en-US" dirty="0" smtClean="0">
                    <a:effectLst/>
                  </a:rPr>
                  <a:t>absorbs</a:t>
                </a:r>
                <a:r>
                  <a:rPr lang="en-IN" dirty="0">
                    <a:effectLst/>
                  </a:rPr>
                  <a:t> </a:t>
                </a:r>
                <a:r>
                  <a:rPr lang="en-US" dirty="0" smtClean="0">
                    <a:effectLst/>
                  </a:rPr>
                  <a:t>heat  </a:t>
                </a:r>
                <a:r>
                  <a:rPr lang="en-US" dirty="0">
                    <a:effectLst/>
                  </a:rPr>
                  <a:t>at  lower  temperature  and  rejects  it  </a:t>
                </a:r>
                <a:r>
                  <a:rPr lang="en-US" dirty="0" smtClean="0">
                    <a:effectLst/>
                  </a:rPr>
                  <a:t>at</a:t>
                </a:r>
                <a:r>
                  <a:rPr lang="en-IN" dirty="0">
                    <a:effectLst/>
                  </a:rPr>
                  <a:t> </a:t>
                </a:r>
                <a:r>
                  <a:rPr lang="en-US" dirty="0" smtClean="0">
                    <a:effectLst/>
                  </a:rPr>
                  <a:t>higher </a:t>
                </a:r>
                <a:r>
                  <a:rPr lang="en-US" dirty="0">
                    <a:effectLst/>
                  </a:rPr>
                  <a:t>temperature,    therefore,    we   </a:t>
                </a:r>
                <a:r>
                  <a:rPr lang="en-US" dirty="0" smtClean="0">
                    <a:effectLst/>
                  </a:rPr>
                  <a:t>have,</a:t>
                </a:r>
                <a:r>
                  <a:rPr lang="en-IN"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oMath>
                </a14:m>
                <a:r>
                  <a:rPr lang="en-US" dirty="0" smtClean="0">
                    <a:effectLst/>
                  </a:rPr>
                  <a:t> </a:t>
                </a:r>
                <a:r>
                  <a:rPr lang="en-US" dirty="0">
                    <a:effectLst/>
                  </a:rPr>
                  <a:t>&gt; 0,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US" dirty="0" smtClean="0">
                    <a:effectLst/>
                  </a:rPr>
                  <a:t> </a:t>
                </a:r>
                <a:r>
                  <a:rPr lang="en-US" dirty="0">
                    <a:effectLst/>
                  </a:rPr>
                  <a:t>&lt; 0, and </a:t>
                </a:r>
                <a:r>
                  <a:rPr lang="en-US" i="1" dirty="0">
                    <a:effectLst/>
                  </a:rPr>
                  <a:t>W </a:t>
                </a:r>
                <a:r>
                  <a:rPr lang="en-US" dirty="0">
                    <a:effectLst/>
                  </a:rPr>
                  <a:t>&lt; </a:t>
                </a:r>
                <a:r>
                  <a:rPr lang="en-US" dirty="0" smtClean="0">
                    <a:effectLst/>
                  </a:rPr>
                  <a:t>0.</a:t>
                </a:r>
              </a:p>
              <a:p>
                <a:r>
                  <a:rPr lang="en-US" dirty="0">
                    <a:effectLst/>
                  </a:rPr>
                  <a:t>Hence, we write</a:t>
                </a:r>
                <a:r>
                  <a:rPr lang="en-US" dirty="0" smtClean="0">
                    <a:effectLst/>
                  </a:rPr>
                  <a:t>,</a:t>
                </a:r>
                <a:r>
                  <a:rPr lang="en-IN" dirty="0">
                    <a:effectLst/>
                  </a:rPr>
                  <a:t> </a:t>
                </a:r>
                <a:r>
                  <a:rPr lang="en-US" dirty="0" smtClean="0">
                    <a:effectLst/>
                  </a:rPr>
                  <a:t>|</a:t>
                </a:r>
                <a:r>
                  <a:rPr lang="en-US" i="1" dirty="0">
                    <a:effectLst/>
                  </a:rPr>
                  <a:t>W</a:t>
                </a:r>
                <a:r>
                  <a:rPr lang="en-US" dirty="0" smtClean="0">
                    <a:effectLst/>
                  </a:rPr>
                  <a:t>|=-W  </a:t>
                </a:r>
                <a:r>
                  <a:rPr lang="en-US" dirty="0">
                    <a:effectLst/>
                  </a:rPr>
                  <a:t>and </a:t>
                </a:r>
                <a:r>
                  <a:rPr lang="en-US"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US" dirty="0" smtClean="0">
                    <a:effectLst/>
                  </a:rPr>
                  <a:t>| </a:t>
                </a:r>
                <a:r>
                  <a:rPr lang="en-US"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endParaRPr lang="en-IN" dirty="0" smtClean="0"/>
              </a:p>
              <a:p>
                <a:r>
                  <a:rPr lang="en-IN" dirty="0" smtClean="0"/>
                  <a:t>Since this is Cyclic process,</a:t>
                </a:r>
                <a:r>
                  <a:rPr lang="en-US" dirty="0" smtClean="0">
                    <a:effectLst/>
                  </a:rPr>
                  <a:t>  </a:t>
                </a:r>
                <a:r>
                  <a:rPr lang="en-US" dirty="0">
                    <a:effectLst/>
                  </a:rPr>
                  <a:t>the  </a:t>
                </a:r>
                <a:r>
                  <a:rPr lang="en-US" dirty="0" smtClean="0">
                    <a:effectLst/>
                  </a:rPr>
                  <a:t>internal</a:t>
                </a:r>
                <a:r>
                  <a:rPr lang="en-IN" dirty="0">
                    <a:effectLst/>
                  </a:rPr>
                  <a:t> </a:t>
                </a:r>
                <a:r>
                  <a:rPr lang="en-US" dirty="0" smtClean="0">
                    <a:effectLst/>
                  </a:rPr>
                  <a:t>energy </a:t>
                </a:r>
                <a:r>
                  <a:rPr lang="en-US" dirty="0">
                    <a:effectLst/>
                  </a:rPr>
                  <a:t>of the system in the initial state and the final state is the </a:t>
                </a:r>
                <a:r>
                  <a:rPr lang="en-US" dirty="0" smtClean="0">
                    <a:effectLst/>
                  </a:rPr>
                  <a:t>same.</a:t>
                </a:r>
              </a:p>
              <a:p>
                <a:r>
                  <a:rPr lang="en-US" dirty="0" smtClean="0">
                    <a:effectLst/>
                  </a:rPr>
                  <a:t>Using first law of thermodynamic,   Q=W</a:t>
                </a:r>
              </a:p>
              <a:p>
                <a:r>
                  <a:rPr lang="en-US" dirty="0" smtClean="0">
                    <a:effectLst/>
                  </a:rPr>
                  <a:t>Hence,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oMath>
                </a14:m>
                <a:r>
                  <a:rPr lang="en-US" dirty="0" smtClean="0">
                    <a:effectLst/>
                  </a:rPr>
                  <a:t>= W,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dirty="0" smtClean="0">
                    <a:effectLst/>
                  </a:rPr>
                  <a:t> -</a:t>
                </a:r>
                <a14:m>
                  <m:oMath xmlns:m="http://schemas.openxmlformats.org/officeDocument/2006/math">
                    <m:sSub>
                      <m:sSubPr>
                        <m:ctrlPr>
                          <a:rPr lang="en-US" i="1" smtClean="0">
                            <a:effectLst/>
                            <a:latin typeface="Cambria Math" panose="02040503050406030204" pitchFamily="18" charset="0"/>
                          </a:rPr>
                        </m:ctrlPr>
                      </m:sSubPr>
                      <m:e>
                        <m:r>
                          <a:rPr lang="en-IN" i="1">
                            <a:effectLst/>
                            <a:latin typeface="Cambria Math" panose="02040503050406030204" pitchFamily="18" charset="0"/>
                          </a:rPr>
                          <m:t>𝑄</m:t>
                        </m:r>
                      </m:e>
                      <m:sub>
                        <m:r>
                          <a:rPr lang="en-IN" i="1" smtClean="0">
                            <a:effectLst/>
                            <a:latin typeface="Cambria Math" panose="02040503050406030204" pitchFamily="18" charset="0"/>
                          </a:rPr>
                          <m:t>𝐻</m:t>
                        </m:r>
                      </m:sub>
                    </m:sSub>
                  </m:oMath>
                </a14:m>
                <a:r>
                  <a:rPr lang="en-US" i="1" dirty="0" smtClean="0">
                    <a:effectLst/>
                  </a:rPr>
                  <a:t>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oMath>
                </a14:m>
                <a:r>
                  <a:rPr lang="en-US" i="1" dirty="0" smtClean="0">
                    <a:effectLst/>
                  </a:rPr>
                  <a:t> </a:t>
                </a:r>
                <a:r>
                  <a:rPr lang="en-US" dirty="0" smtClean="0">
                    <a:effectLst/>
                  </a:rPr>
                  <a:t>– </a:t>
                </a:r>
                <a:r>
                  <a:rPr lang="en-US" i="1" dirty="0" smtClean="0">
                    <a:effectLst/>
                  </a:rPr>
                  <a:t>W</a:t>
                </a:r>
              </a:p>
              <a:p>
                <a:r>
                  <a:rPr lang="en-US" dirty="0">
                    <a:effectLst/>
                  </a:rPr>
                  <a:t>For a refrigerator,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oMath>
                </a14:m>
                <a:r>
                  <a:rPr lang="en-US" dirty="0" smtClean="0">
                    <a:effectLst/>
                  </a:rPr>
                  <a:t> </a:t>
                </a:r>
                <a:r>
                  <a:rPr lang="en-US" dirty="0">
                    <a:effectLst/>
                  </a:rPr>
                  <a:t>&lt; 0, and </a:t>
                </a:r>
                <a:r>
                  <a:rPr lang="en-US" i="1" dirty="0">
                    <a:effectLst/>
                  </a:rPr>
                  <a:t>W </a:t>
                </a:r>
                <a:r>
                  <a:rPr lang="en-US" dirty="0">
                    <a:effectLst/>
                  </a:rPr>
                  <a:t>&lt; 0, </a:t>
                </a:r>
                <a:r>
                  <a:rPr lang="en-US" dirty="0" smtClean="0">
                    <a:effectLst/>
                  </a:rPr>
                  <a:t>therefore </a:t>
                </a:r>
                <a14:m>
                  <m:oMath xmlns:m="http://schemas.openxmlformats.org/officeDocument/2006/math">
                    <m:d>
                      <m:dPr>
                        <m:begChr m:val="|"/>
                        <m:endChr m:val="|"/>
                        <m:ctrlPr>
                          <a:rPr lang="en-US" i="1" smtClean="0">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IN" dirty="0" smtClean="0"/>
                  <a:t>=</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𝑐</m:t>
                            </m:r>
                          </m:sub>
                        </m:sSub>
                      </m:e>
                    </m:d>
                  </m:oMath>
                </a14:m>
                <a:r>
                  <a:rPr lang="en-IN" dirty="0" smtClean="0"/>
                  <a:t>+W</a:t>
                </a:r>
              </a:p>
              <a:p>
                <a:r>
                  <a:rPr lang="en-US" dirty="0">
                    <a:effectLst/>
                  </a:rPr>
                  <a:t>From the </a:t>
                </a:r>
                <a:r>
                  <a:rPr lang="en-US" dirty="0" smtClean="0">
                    <a:effectLst/>
                  </a:rPr>
                  <a:t>Fig, </a:t>
                </a:r>
                <a:r>
                  <a:rPr lang="en-US" dirty="0">
                    <a:effectLst/>
                  </a:rPr>
                  <a:t>we realize that the heat </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US" dirty="0" smtClean="0">
                    <a:effectLst/>
                  </a:rPr>
                  <a:t> </a:t>
                </a:r>
                <a:r>
                  <a:rPr lang="en-US" dirty="0">
                    <a:effectLst/>
                  </a:rPr>
                  <a:t>rejected by the working substance  </a:t>
                </a:r>
                <a:r>
                  <a:rPr lang="en-US" dirty="0" smtClean="0">
                    <a:effectLst/>
                  </a:rPr>
                  <a:t>at</a:t>
                </a:r>
                <a:r>
                  <a:rPr lang="en-IN" dirty="0">
                    <a:effectLst/>
                  </a:rPr>
                  <a:t> </a:t>
                </a:r>
                <a:r>
                  <a:rPr lang="en-US" dirty="0" smtClean="0">
                    <a:effectLst/>
                  </a:rPr>
                  <a:t>the </a:t>
                </a:r>
                <a:r>
                  <a:rPr lang="en-US" dirty="0">
                    <a:effectLst/>
                  </a:rPr>
                  <a:t>hot reservoir is always greater than the </a:t>
                </a:r>
                <a:r>
                  <a:rPr lang="en-US" dirty="0" smtClean="0">
                    <a:effectLst/>
                  </a:rPr>
                  <a:t>heat</a:t>
                </a:r>
                <a:r>
                  <a:rPr lang="en-IN" dirty="0">
                    <a:effectLst/>
                  </a:rPr>
                  <a:t> </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oMath>
                </a14:m>
                <a:r>
                  <a:rPr lang="en-US" dirty="0" smtClean="0">
                    <a:effectLst/>
                  </a:rPr>
                  <a:t> </a:t>
                </a:r>
                <a:r>
                  <a:rPr lang="en-US" dirty="0">
                    <a:effectLst/>
                  </a:rPr>
                  <a:t>received by it at the cold </a:t>
                </a:r>
                <a:r>
                  <a:rPr lang="en-US" dirty="0" smtClean="0">
                    <a:effectLst/>
                  </a:rPr>
                  <a:t>reservoir.</a:t>
                </a:r>
              </a:p>
              <a:p>
                <a:r>
                  <a:rPr lang="en-US" dirty="0">
                    <a:effectLst/>
                  </a:rPr>
                  <a:t>The </a:t>
                </a:r>
                <a:r>
                  <a:rPr lang="en-US" dirty="0" smtClean="0">
                    <a:effectLst/>
                  </a:rPr>
                  <a:t>ratio </a:t>
                </a:r>
                <a14:m>
                  <m:oMath xmlns:m="http://schemas.openxmlformats.org/officeDocument/2006/math">
                    <m:f>
                      <m:fPr>
                        <m:ctrlPr>
                          <a:rPr lang="en-US" i="1" smtClean="0">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num>
                      <m:den>
                        <m:r>
                          <m:rPr>
                            <m:nor/>
                          </m:rPr>
                          <a:rPr lang="en-US" i="1" dirty="0">
                            <a:effectLst/>
                          </a:rPr>
                          <m:t>W</m:t>
                        </m:r>
                      </m:den>
                    </m:f>
                  </m:oMath>
                </a14:m>
                <a:r>
                  <a:rPr lang="en-IN" dirty="0" smtClean="0"/>
                  <a:t> </a:t>
                </a:r>
                <a:r>
                  <a:rPr lang="en-US" dirty="0">
                    <a:effectLst/>
                  </a:rPr>
                  <a:t>indicates the </a:t>
                </a:r>
                <a:r>
                  <a:rPr lang="en-US" dirty="0" smtClean="0">
                    <a:effectLst/>
                  </a:rPr>
                  <a:t>performance </a:t>
                </a:r>
                <a:r>
                  <a:rPr lang="en-US" dirty="0">
                    <a:effectLst/>
                  </a:rPr>
                  <a:t>of  a  refrigerator  and is called the  </a:t>
                </a:r>
                <a:r>
                  <a:rPr lang="en-US" i="1" dirty="0" smtClean="0">
                    <a:effectLst/>
                  </a:rPr>
                  <a:t>coefficient</a:t>
                </a:r>
                <a:r>
                  <a:rPr lang="en-IN" dirty="0">
                    <a:effectLst/>
                  </a:rPr>
                  <a:t> </a:t>
                </a:r>
                <a:r>
                  <a:rPr lang="en-US" i="1" dirty="0" smtClean="0">
                    <a:effectLst/>
                  </a:rPr>
                  <a:t>of </a:t>
                </a:r>
                <a:r>
                  <a:rPr lang="en-US" i="1" dirty="0">
                    <a:effectLst/>
                  </a:rPr>
                  <a:t>performance (</a:t>
                </a:r>
                <a:r>
                  <a:rPr lang="en-US" i="1" dirty="0" err="1">
                    <a:effectLst/>
                  </a:rPr>
                  <a:t>CoP</a:t>
                </a:r>
                <a:r>
                  <a:rPr lang="en-US" i="1" dirty="0">
                    <a:effectLst/>
                  </a:rPr>
                  <a:t>), K, or quality factor,   or  Q-value  of  a  </a:t>
                </a:r>
                <a:r>
                  <a:rPr lang="en-US" i="1" dirty="0" smtClean="0">
                    <a:effectLst/>
                  </a:rPr>
                  <a:t>refrigerator.</a:t>
                </a:r>
              </a:p>
              <a:p>
                <a:r>
                  <a:rPr lang="en-US" dirty="0">
                    <a:effectLst/>
                  </a:rPr>
                  <a:t>That means a refrigerator has the best performance </a:t>
                </a:r>
                <a:r>
                  <a:rPr lang="en-US" dirty="0" smtClean="0">
                    <a:effectLst/>
                  </a:rPr>
                  <a:t>when </a:t>
                </a:r>
                <a:r>
                  <a:rPr lang="en-US" dirty="0">
                    <a:effectLst/>
                  </a:rPr>
                  <a:t>the heat extracted by the refrigerant at the cold reservoir is maximum by doing </a:t>
                </a:r>
                <a:r>
                  <a:rPr lang="en-US" dirty="0" smtClean="0">
                    <a:effectLst/>
                  </a:rPr>
                  <a:t>minimum </a:t>
                </a:r>
                <a:r>
                  <a:rPr lang="en-US" dirty="0">
                    <a:effectLst/>
                  </a:rPr>
                  <a:t>work in one operating </a:t>
                </a:r>
                <a:r>
                  <a:rPr lang="en-US" dirty="0" smtClean="0">
                    <a:effectLst/>
                  </a:rPr>
                  <a:t>cycle.</a:t>
                </a:r>
              </a:p>
              <a:p>
                <a:r>
                  <a:rPr lang="en-US" dirty="0" smtClean="0">
                    <a:effectLst/>
                  </a:rPr>
                  <a:t>Hence performance, K =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num>
                      <m:den>
                        <m:r>
                          <m:rPr>
                            <m:nor/>
                          </m:rPr>
                          <a:rPr lang="en-US" i="1" dirty="0">
                            <a:effectLst/>
                          </a:rPr>
                          <m:t>W</m:t>
                        </m:r>
                      </m:den>
                    </m:f>
                  </m:oMath>
                </a14:m>
                <a:r>
                  <a:rPr lang="en-IN" dirty="0"/>
                  <a:t>  </a:t>
                </a:r>
                <a:r>
                  <a:rPr lang="en-IN" dirty="0" smtClean="0"/>
                  <a:t>but  </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IN" dirty="0"/>
                  <a:t>=</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oMath>
                </a14:m>
                <a:r>
                  <a:rPr lang="en-IN" dirty="0"/>
                  <a:t>+</a:t>
                </a:r>
                <a:r>
                  <a:rPr lang="en-IN" dirty="0" smtClean="0"/>
                  <a:t>W   =&gt; W= </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oMath>
                </a14:m>
                <a:r>
                  <a:rPr lang="en-IN" dirty="0" smtClean="0">
                    <a:effectLst/>
                  </a:rPr>
                  <a:t>-</a:t>
                </a:r>
                <a14:m>
                  <m:oMath xmlns:m="http://schemas.openxmlformats.org/officeDocument/2006/math">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oMath>
                </a14:m>
                <a:endParaRPr lang="en-IN" dirty="0" smtClean="0">
                  <a:effectLst/>
                </a:endParaRPr>
              </a:p>
              <a:p>
                <a14:m>
                  <m:oMath xmlns:m="http://schemas.openxmlformats.org/officeDocument/2006/math">
                    <m:r>
                      <a:rPr lang="en-IN"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 </m:t>
                    </m:r>
                  </m:oMath>
                </a14:m>
                <a:r>
                  <a:rPr lang="en-IN" dirty="0" smtClean="0">
                    <a:effectLst/>
                  </a:rPr>
                  <a:t>K =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num>
                      <m:den>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𝐻</m:t>
                                </m:r>
                              </m:sub>
                            </m:sSub>
                          </m:e>
                        </m:d>
                        <m:r>
                          <m:rPr>
                            <m:nor/>
                          </m:rPr>
                          <a:rPr lang="en-IN" dirty="0">
                            <a:effectLst/>
                          </a:rPr>
                          <m:t>−</m:t>
                        </m:r>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𝑐</m:t>
                                </m:r>
                              </m:sub>
                            </m:sSub>
                          </m:e>
                        </m:d>
                      </m:den>
                    </m:f>
                  </m:oMath>
                </a14:m>
                <a:r>
                  <a:rPr lang="en-IN" dirty="0"/>
                  <a:t> </a:t>
                </a:r>
                <a:r>
                  <a:rPr lang="en-IN" dirty="0" smtClean="0"/>
                  <a:t> </a:t>
                </a:r>
              </a:p>
              <a:p>
                <a:r>
                  <a:rPr lang="en-US" dirty="0">
                    <a:effectLst/>
                  </a:rPr>
                  <a:t>The coefficient of performance, </a:t>
                </a:r>
                <a:r>
                  <a:rPr lang="en-US" i="1" dirty="0">
                    <a:effectLst/>
                  </a:rPr>
                  <a:t>K </a:t>
                </a:r>
                <a:r>
                  <a:rPr lang="en-US" dirty="0">
                    <a:effectLst/>
                  </a:rPr>
                  <a:t>of a refrigerator </a:t>
                </a:r>
                <a:r>
                  <a:rPr lang="en-US" dirty="0" smtClean="0">
                    <a:effectLst/>
                  </a:rPr>
                  <a:t>is </a:t>
                </a:r>
                <a:r>
                  <a:rPr lang="en-US" dirty="0">
                    <a:effectLst/>
                  </a:rPr>
                  <a:t>dimensionless</a:t>
                </a:r>
                <a:endParaRPr lang="en-IN" dirty="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6056" y="1236617"/>
                <a:ext cx="11173097" cy="5381897"/>
              </a:xfrm>
              <a:blipFill>
                <a:blip r:embed="rId2"/>
                <a:stretch>
                  <a:fillRect l="-109" t="-113"/>
                </a:stretch>
              </a:blipFill>
            </p:spPr>
            <p:txBody>
              <a:bodyPr/>
              <a:lstStyle/>
              <a:p>
                <a:r>
                  <a:rPr lang="en-IN">
                    <a:noFill/>
                  </a:rPr>
                  <a:t> </a:t>
                </a:r>
              </a:p>
            </p:txBody>
          </p:sp>
        </mc:Fallback>
      </mc:AlternateContent>
    </p:spTree>
    <p:extLst>
      <p:ext uri="{BB962C8B-B14F-4D97-AF65-F5344CB8AC3E}">
        <p14:creationId xmlns:p14="http://schemas.microsoft.com/office/powerpoint/2010/main" val="2449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 Internal Energy and Work</a:t>
            </a:r>
          </a:p>
        </p:txBody>
      </p:sp>
      <p:sp>
        <p:nvSpPr>
          <p:cNvPr id="3" name="Content Placeholder 2"/>
          <p:cNvSpPr>
            <a:spLocks noGrp="1"/>
          </p:cNvSpPr>
          <p:nvPr>
            <p:ph idx="1"/>
          </p:nvPr>
        </p:nvSpPr>
        <p:spPr>
          <a:xfrm>
            <a:off x="321972" y="1455314"/>
            <a:ext cx="11603865" cy="5177306"/>
          </a:xfrm>
        </p:spPr>
        <p:txBody>
          <a:bodyPr>
            <a:normAutofit fontScale="92500" lnSpcReduction="10000"/>
          </a:bodyPr>
          <a:lstStyle/>
          <a:p>
            <a:r>
              <a:rPr lang="en-US" dirty="0"/>
              <a:t>when two substances, initially at different temperatures, are brought in contact with each other, the substance at higher temperature loses its heat and the substance at lower temperature gains </a:t>
            </a:r>
            <a:r>
              <a:rPr lang="en-US" dirty="0" smtClean="0"/>
              <a:t>it.</a:t>
            </a:r>
          </a:p>
          <a:p>
            <a:r>
              <a:rPr lang="en-US" b="1" dirty="0"/>
              <a:t>Internal </a:t>
            </a:r>
            <a:r>
              <a:rPr lang="en-US" b="1" dirty="0" smtClean="0"/>
              <a:t>Energy: </a:t>
            </a:r>
            <a:r>
              <a:rPr lang="en-US" dirty="0"/>
              <a:t> </a:t>
            </a:r>
            <a:r>
              <a:rPr lang="en-US" i="1" dirty="0"/>
              <a:t>Internal  energy  is  defined   as the energy associated with the random, disordered motion of the molecules of a </a:t>
            </a:r>
            <a:r>
              <a:rPr lang="en-US" i="1" dirty="0" smtClean="0"/>
              <a:t>system.</a:t>
            </a:r>
          </a:p>
          <a:p>
            <a:r>
              <a:rPr lang="en-US" dirty="0"/>
              <a:t>It is different than the macroscopic ordered energy of a moving </a:t>
            </a:r>
            <a:r>
              <a:rPr lang="en-US" dirty="0" smtClean="0"/>
              <a:t>object.</a:t>
            </a:r>
          </a:p>
          <a:p>
            <a:r>
              <a:rPr lang="en-US" dirty="0"/>
              <a:t>T</a:t>
            </a:r>
            <a:r>
              <a:rPr lang="en-US" dirty="0" smtClean="0"/>
              <a:t>he </a:t>
            </a:r>
            <a:r>
              <a:rPr lang="en-US" dirty="0"/>
              <a:t>internal energy of a substance is the total energy of all its atoms/molecules</a:t>
            </a:r>
            <a:r>
              <a:rPr lang="en-US" dirty="0" smtClean="0"/>
              <a:t>.</a:t>
            </a:r>
          </a:p>
          <a:p>
            <a:r>
              <a:rPr lang="en-US" dirty="0"/>
              <a:t>For an ideal monatomic gas such as argon, the internal energy is just the </a:t>
            </a:r>
            <a:r>
              <a:rPr lang="en-US" dirty="0" smtClean="0"/>
              <a:t>translational </a:t>
            </a:r>
            <a:r>
              <a:rPr lang="en-US" dirty="0"/>
              <a:t>kinetic energy of the atoms having a linear motion</a:t>
            </a:r>
            <a:r>
              <a:rPr lang="en-US" dirty="0" smtClean="0"/>
              <a:t>.</a:t>
            </a:r>
          </a:p>
          <a:p>
            <a:r>
              <a:rPr lang="en-US" dirty="0"/>
              <a:t>For a polyatomic gas  such  as  carbon  di-oxide,  we consider the rotational and vibrational kinetic energy of the  molecules  in  addition to their translational kinetic </a:t>
            </a:r>
            <a:r>
              <a:rPr lang="en-US" dirty="0" smtClean="0"/>
              <a:t>energy.</a:t>
            </a:r>
          </a:p>
          <a:p>
            <a:r>
              <a:rPr lang="en-US" dirty="0"/>
              <a:t>In case of liquids and solids, we need to consider the potential energy of the molecules due to the intermolecular attractive forces amongst </a:t>
            </a:r>
            <a:r>
              <a:rPr lang="en-US" dirty="0" smtClean="0"/>
              <a:t>them</a:t>
            </a:r>
          </a:p>
          <a:p>
            <a:r>
              <a:rPr lang="en-US" dirty="0"/>
              <a:t>This internal energy of a system is denoted by </a:t>
            </a:r>
            <a:r>
              <a:rPr lang="en-US" i="1" dirty="0"/>
              <a:t>U </a:t>
            </a:r>
            <a:r>
              <a:rPr lang="en-US" i="1" dirty="0" smtClean="0"/>
              <a:t>.</a:t>
            </a:r>
            <a:endParaRPr lang="en-US" b="1" dirty="0"/>
          </a:p>
        </p:txBody>
      </p:sp>
    </p:spTree>
    <p:extLst>
      <p:ext uri="{BB962C8B-B14F-4D97-AF65-F5344CB8AC3E}">
        <p14:creationId xmlns:p14="http://schemas.microsoft.com/office/powerpoint/2010/main" val="105387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Thermodynamic system</a:t>
            </a:r>
            <a:r>
              <a:rPr lang="en-US" dirty="0"/>
              <a:t>	and Thermodynamic Process</a:t>
            </a:r>
          </a:p>
        </p:txBody>
      </p:sp>
      <p:sp>
        <p:nvSpPr>
          <p:cNvPr id="7" name="Content Placeholder 6"/>
          <p:cNvSpPr>
            <a:spLocks noGrp="1"/>
          </p:cNvSpPr>
          <p:nvPr>
            <p:ph idx="1"/>
          </p:nvPr>
        </p:nvSpPr>
        <p:spPr>
          <a:xfrm>
            <a:off x="2485623" y="2052918"/>
            <a:ext cx="9453092" cy="4592581"/>
          </a:xfrm>
        </p:spPr>
        <p:txBody>
          <a:bodyPr/>
          <a:lstStyle/>
          <a:p>
            <a:r>
              <a:rPr lang="en-US" dirty="0"/>
              <a:t>A </a:t>
            </a:r>
            <a:r>
              <a:rPr lang="en-US" dirty="0">
                <a:solidFill>
                  <a:srgbClr val="FF0000"/>
                </a:solidFill>
              </a:rPr>
              <a:t>thermodynamic system</a:t>
            </a:r>
            <a:r>
              <a:rPr lang="en-US" dirty="0"/>
              <a:t> is a collection or a group of objects that can form a unit which may have ability to exchange energy with its </a:t>
            </a:r>
            <a:r>
              <a:rPr lang="en-US" dirty="0" smtClean="0"/>
              <a:t>surroundings.</a:t>
            </a:r>
          </a:p>
          <a:p>
            <a:r>
              <a:rPr lang="en-US" dirty="0"/>
              <a:t>Anything that is not a part of the system is its surrounding or its </a:t>
            </a:r>
            <a:r>
              <a:rPr lang="en-US" dirty="0" smtClean="0"/>
              <a:t>environment.</a:t>
            </a:r>
          </a:p>
          <a:p>
            <a:r>
              <a:rPr lang="en-US" dirty="0"/>
              <a:t>For example, water kept in a vessel is a system, the vessel is its boundary and the </a:t>
            </a:r>
            <a:r>
              <a:rPr lang="en-US" dirty="0" smtClean="0"/>
              <a:t>atmosphere </a:t>
            </a:r>
            <a:r>
              <a:rPr lang="en-US" dirty="0"/>
              <a:t>around it is its surrounding</a:t>
            </a:r>
            <a:r>
              <a:rPr lang="en-US" dirty="0" smtClean="0"/>
              <a:t>.</a:t>
            </a:r>
          </a:p>
          <a:p>
            <a:r>
              <a:rPr lang="en-US" dirty="0"/>
              <a:t>A </a:t>
            </a:r>
            <a:r>
              <a:rPr lang="en-US" dirty="0">
                <a:solidFill>
                  <a:srgbClr val="FF0000"/>
                </a:solidFill>
              </a:rPr>
              <a:t>thermodynamic process</a:t>
            </a:r>
            <a:r>
              <a:rPr lang="en-US" dirty="0"/>
              <a:t> is a process in which the thermodynamic state of a system is </a:t>
            </a:r>
            <a:r>
              <a:rPr lang="en-US" dirty="0" smtClean="0"/>
              <a:t>changed.</a:t>
            </a:r>
          </a:p>
          <a:p>
            <a:r>
              <a:rPr lang="en-US" dirty="0" smtClean="0"/>
              <a:t>When  water boil in vessel, the pressure, volume and temperature charges, thus boiling process is thermodynamic process</a:t>
            </a:r>
          </a:p>
          <a:p>
            <a:pPr marL="0" indent="0">
              <a:buNone/>
            </a:pPr>
            <a:endParaRPr lang="en-US" dirty="0" smtClean="0"/>
          </a:p>
          <a:p>
            <a:pPr marL="0" indent="0">
              <a:buNone/>
            </a:pPr>
            <a:endParaRPr lang="en-US" dirty="0" smtClean="0"/>
          </a:p>
        </p:txBody>
      </p:sp>
      <p:pic>
        <p:nvPicPr>
          <p:cNvPr id="6" name="image382.png"/>
          <p:cNvPicPr/>
          <p:nvPr/>
        </p:nvPicPr>
        <p:blipFill>
          <a:blip r:embed="rId2" cstate="print"/>
          <a:stretch>
            <a:fillRect/>
          </a:stretch>
        </p:blipFill>
        <p:spPr>
          <a:xfrm>
            <a:off x="193182" y="1957589"/>
            <a:ext cx="2202287" cy="1506827"/>
          </a:xfrm>
          <a:prstGeom prst="rect">
            <a:avLst/>
          </a:prstGeom>
          <a:solidFill>
            <a:schemeClr val="tx1"/>
          </a:solidFill>
        </p:spPr>
      </p:pic>
    </p:spTree>
    <p:extLst>
      <p:ext uri="{BB962C8B-B14F-4D97-AF65-F5344CB8AC3E}">
        <p14:creationId xmlns:p14="http://schemas.microsoft.com/office/powerpoint/2010/main" val="40408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1000"/>
                                        <p:tgtEl>
                                          <p:spTgt spid="7">
                                            <p:txEl>
                                              <p:pRg st="2" end="2"/>
                                            </p:txEl>
                                          </p:spTgt>
                                        </p:tgtEl>
                                      </p:cBhvr>
                                    </p:animEffect>
                                    <p:anim calcmode="lin" valueType="num">
                                      <p:cBhvr>
                                        <p:cTn id="2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1000"/>
                                        <p:tgtEl>
                                          <p:spTgt spid="7">
                                            <p:txEl>
                                              <p:pRg st="3" end="3"/>
                                            </p:txEl>
                                          </p:spTgt>
                                        </p:tgtEl>
                                      </p:cBhvr>
                                    </p:animEffect>
                                    <p:anim calcmode="lin" valueType="num">
                                      <p:cBhvr>
                                        <p:cTn id="3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1000"/>
                                        <p:tgtEl>
                                          <p:spTgt spid="7">
                                            <p:txEl>
                                              <p:pRg st="4" end="4"/>
                                            </p:txEl>
                                          </p:spTgt>
                                        </p:tgtEl>
                                      </p:cBhvr>
                                    </p:animEffect>
                                    <p:anim calcmode="lin" valueType="num">
                                      <p:cBhvr>
                                        <p:cTn id="4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60785" cy="796533"/>
          </a:xfrm>
        </p:spPr>
        <p:txBody>
          <a:bodyPr/>
          <a:lstStyle/>
          <a:p>
            <a:r>
              <a:rPr lang="en-US" dirty="0" smtClean="0"/>
              <a:t>Types of thermodynamic system</a:t>
            </a:r>
            <a:endParaRPr lang="en-US" dirty="0"/>
          </a:p>
        </p:txBody>
      </p:sp>
      <p:sp>
        <p:nvSpPr>
          <p:cNvPr id="3" name="Content Placeholder 2"/>
          <p:cNvSpPr>
            <a:spLocks noGrp="1"/>
          </p:cNvSpPr>
          <p:nvPr>
            <p:ph idx="1"/>
          </p:nvPr>
        </p:nvSpPr>
        <p:spPr>
          <a:xfrm>
            <a:off x="399245" y="1506828"/>
            <a:ext cx="11526591" cy="5087155"/>
          </a:xfrm>
        </p:spPr>
        <p:txBody>
          <a:bodyPr>
            <a:normAutofit lnSpcReduction="10000"/>
          </a:bodyPr>
          <a:lstStyle/>
          <a:p>
            <a:r>
              <a:rPr lang="en-US" dirty="0"/>
              <a:t>Thermodynamic systems can be classified on the basis of the possible transfer of heat and matter to </a:t>
            </a:r>
            <a:r>
              <a:rPr lang="en-US" dirty="0" smtClean="0"/>
              <a:t>environment.</a:t>
            </a:r>
          </a:p>
          <a:p>
            <a:r>
              <a:rPr lang="en-US" dirty="0"/>
              <a:t> Based on this, they </a:t>
            </a:r>
            <a:r>
              <a:rPr lang="en-US" dirty="0" smtClean="0"/>
              <a:t>are </a:t>
            </a:r>
            <a:r>
              <a:rPr lang="en-US" dirty="0"/>
              <a:t>classified as open, closed or isolated </a:t>
            </a:r>
            <a:r>
              <a:rPr lang="en-US" dirty="0" smtClean="0"/>
              <a:t>systems.</a:t>
            </a:r>
          </a:p>
          <a:p>
            <a:r>
              <a:rPr lang="en-US" b="1" dirty="0">
                <a:solidFill>
                  <a:srgbClr val="FF0000"/>
                </a:solidFill>
              </a:rPr>
              <a:t>open </a:t>
            </a:r>
            <a:r>
              <a:rPr lang="en-US" b="1" dirty="0" smtClean="0">
                <a:solidFill>
                  <a:srgbClr val="FF0000"/>
                </a:solidFill>
              </a:rPr>
              <a:t>system:</a:t>
            </a:r>
            <a:r>
              <a:rPr lang="en-US" dirty="0" smtClean="0"/>
              <a:t> </a:t>
            </a:r>
            <a:r>
              <a:rPr lang="en-US" dirty="0"/>
              <a:t>An open system is a system that freely allows </a:t>
            </a:r>
            <a:r>
              <a:rPr lang="en-US" dirty="0" smtClean="0"/>
              <a:t>exchange </a:t>
            </a:r>
            <a:r>
              <a:rPr lang="en-US" dirty="0"/>
              <a:t>of energy and matter with its environment. </a:t>
            </a:r>
            <a:endParaRPr lang="en-US" dirty="0" smtClean="0"/>
          </a:p>
          <a:p>
            <a:r>
              <a:rPr lang="en-US" dirty="0" smtClean="0"/>
              <a:t>For </a:t>
            </a:r>
            <a:r>
              <a:rPr lang="en-US" dirty="0"/>
              <a:t>example, water boiling in a kettle is an open </a:t>
            </a:r>
            <a:r>
              <a:rPr lang="en-US" dirty="0" smtClean="0"/>
              <a:t>system.</a:t>
            </a:r>
          </a:p>
          <a:p>
            <a:r>
              <a:rPr lang="en-US" b="1" dirty="0" smtClean="0">
                <a:solidFill>
                  <a:srgbClr val="FF0000"/>
                </a:solidFill>
              </a:rPr>
              <a:t>Close system:</a:t>
            </a:r>
            <a:r>
              <a:rPr lang="en-US" dirty="0" smtClean="0"/>
              <a:t> A </a:t>
            </a:r>
            <a:r>
              <a:rPr lang="en-US" dirty="0"/>
              <a:t>closed system, on the other hand, does not allow the exchange of matter but allows energy to be transferred. </a:t>
            </a:r>
            <a:endParaRPr lang="en-US" dirty="0" smtClean="0"/>
          </a:p>
          <a:p>
            <a:r>
              <a:rPr lang="en-US" dirty="0" smtClean="0"/>
              <a:t>For </a:t>
            </a:r>
            <a:r>
              <a:rPr lang="en-US" dirty="0"/>
              <a:t>example, water boiling in a boiler is a closed </a:t>
            </a:r>
            <a:r>
              <a:rPr lang="en-US" dirty="0" smtClean="0"/>
              <a:t>system.</a:t>
            </a:r>
          </a:p>
          <a:p>
            <a:r>
              <a:rPr lang="en-US" b="1" dirty="0" smtClean="0">
                <a:solidFill>
                  <a:srgbClr val="FF0000"/>
                </a:solidFill>
              </a:rPr>
              <a:t>Isolated system:</a:t>
            </a:r>
            <a:r>
              <a:rPr lang="en-US" dirty="0" smtClean="0"/>
              <a:t> An </a:t>
            </a:r>
            <a:r>
              <a:rPr lang="en-US" dirty="0"/>
              <a:t>isolated system is completely sealed (isolated from its environment). Matter as  well as heat cannot be exchanged with its environment</a:t>
            </a:r>
            <a:r>
              <a:rPr lang="en-US" dirty="0" smtClean="0"/>
              <a:t>.</a:t>
            </a:r>
          </a:p>
          <a:p>
            <a:r>
              <a:rPr lang="en-US" dirty="0"/>
              <a:t>A thermos flask is a very familiar example of an isolated system</a:t>
            </a:r>
            <a:endParaRPr lang="en-US" dirty="0" smtClean="0"/>
          </a:p>
          <a:p>
            <a:endParaRPr lang="en-US" dirty="0"/>
          </a:p>
        </p:txBody>
      </p:sp>
    </p:spTree>
    <p:extLst>
      <p:ext uri="{BB962C8B-B14F-4D97-AF65-F5344CB8AC3E}">
        <p14:creationId xmlns:p14="http://schemas.microsoft.com/office/powerpoint/2010/main" val="304766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83654"/>
          </a:xfrm>
        </p:spPr>
        <p:txBody>
          <a:bodyPr/>
          <a:lstStyle/>
          <a:p>
            <a:r>
              <a:rPr lang="en-US" dirty="0"/>
              <a:t>Heat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0772" y="1236372"/>
                <a:ext cx="9736428" cy="5344732"/>
              </a:xfrm>
            </p:spPr>
            <p:txBody>
              <a:bodyPr>
                <a:normAutofit fontScale="85000" lnSpcReduction="20000"/>
              </a:bodyPr>
              <a:lstStyle/>
              <a:p>
                <a:r>
                  <a:rPr lang="en-US" dirty="0" smtClean="0"/>
                  <a:t>Consider a glass filled with water on a table. </a:t>
                </a:r>
              </a:p>
              <a:p>
                <a:r>
                  <a:rPr lang="en-US" dirty="0" smtClean="0"/>
                  <a:t>The </a:t>
                </a:r>
                <a:r>
                  <a:rPr lang="en-US" dirty="0"/>
                  <a:t>glass, along with the water in </a:t>
                </a:r>
                <a:r>
                  <a:rPr lang="en-US" dirty="0" smtClean="0"/>
                  <a:t>it, </a:t>
                </a:r>
                <a:r>
                  <a:rPr lang="en-US" dirty="0"/>
                  <a:t>forms a </a:t>
                </a:r>
                <a:r>
                  <a:rPr lang="en-US" dirty="0" smtClean="0"/>
                  <a:t>system.</a:t>
                </a:r>
              </a:p>
              <a:p>
                <a:r>
                  <a:rPr lang="en-US" dirty="0"/>
                  <a:t>Let the temperature of this system be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i="1" dirty="0" smtClean="0"/>
                  <a:t> </a:t>
                </a:r>
                <a:r>
                  <a:rPr lang="en-US" dirty="0" smtClean="0"/>
                  <a:t>.</a:t>
                </a:r>
              </a:p>
              <a:p>
                <a:r>
                  <a:rPr lang="en-US" dirty="0"/>
                  <a:t>temperature of the environment </a:t>
                </a:r>
                <a:r>
                  <a:rPr lang="en-US" dirty="0" smtClean="0"/>
                  <a:t>be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𝐸</m:t>
                        </m:r>
                      </m:sub>
                    </m:sSub>
                  </m:oMath>
                </a14:m>
                <a:r>
                  <a:rPr lang="en-US" dirty="0" smtClean="0"/>
                  <a:t>.</a:t>
                </a:r>
              </a:p>
              <a:p>
                <a:r>
                  <a:rPr lang="en-US" dirty="0"/>
                  <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smtClean="0"/>
                  <a:t> </a:t>
                </a:r>
                <a:r>
                  <a:rPr lang="en-US" dirty="0" smtClean="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𝐸</m:t>
                        </m:r>
                      </m:sub>
                    </m:sSub>
                  </m:oMath>
                </a14:m>
                <a:r>
                  <a:rPr lang="en-US" i="1" dirty="0" smtClean="0"/>
                  <a:t>   </a:t>
                </a:r>
                <a:r>
                  <a:rPr lang="en-US" dirty="0"/>
                  <a:t>are not the same, </a:t>
                </a:r>
                <a:r>
                  <a:rPr lang="en-US" dirty="0" smtClean="0"/>
                  <a:t>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dirty="0" smtClean="0"/>
                  <a:t> will </a:t>
                </a:r>
                <a:r>
                  <a:rPr lang="en-US" dirty="0"/>
                  <a:t>change until both the temperatures </a:t>
                </a:r>
                <a:r>
                  <a:rPr lang="en-US" dirty="0" smtClean="0"/>
                  <a:t>become equal.</a:t>
                </a:r>
              </a:p>
              <a:p>
                <a:r>
                  <a:rPr lang="en-US" dirty="0"/>
                  <a:t>Such a change in temperature is caused by the transfer of internal energy between the system and its environment</a:t>
                </a:r>
                <a:r>
                  <a:rPr lang="en-US" dirty="0" smtClean="0"/>
                  <a:t>.</a:t>
                </a:r>
              </a:p>
              <a:p>
                <a:r>
                  <a:rPr lang="en-US" dirty="0"/>
                  <a:t>Let </a:t>
                </a:r>
                <a:r>
                  <a:rPr lang="en-US" i="1" dirty="0"/>
                  <a:t>Q </a:t>
                </a:r>
                <a:r>
                  <a:rPr lang="en-US" dirty="0"/>
                  <a:t>be the energy transferred between the  system  and its environment</a:t>
                </a:r>
                <a:r>
                  <a:rPr lang="en-US" dirty="0" smtClean="0"/>
                  <a:t>.</a:t>
                </a:r>
              </a:p>
              <a:p>
                <a:r>
                  <a:rPr lang="en-US" dirty="0" smtClean="0"/>
                  <a:t>If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smtClean="0"/>
                  <a:t> </a:t>
                </a:r>
                <a:r>
                  <a:rPr lang="en-US" dirty="0"/>
                  <a:t>&lt;</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𝐸</m:t>
                        </m:r>
                      </m:sub>
                    </m:sSub>
                  </m:oMath>
                </a14:m>
                <a:r>
                  <a:rPr lang="en-US" i="1" dirty="0" smtClean="0"/>
                  <a:t> </a:t>
                </a:r>
                <a:r>
                  <a:rPr lang="en-US" dirty="0"/>
                  <a:t>, the system gains energy, and </a:t>
                </a:r>
                <a:r>
                  <a:rPr lang="en-US" i="1" dirty="0"/>
                  <a:t>Q </a:t>
                </a:r>
                <a:r>
                  <a:rPr lang="en-US" dirty="0"/>
                  <a:t>is </a:t>
                </a:r>
                <a:r>
                  <a:rPr lang="en-US" dirty="0" smtClean="0"/>
                  <a:t>positive.</a:t>
                </a:r>
              </a:p>
              <a:p>
                <a:r>
                  <a:rPr lang="en-US" dirty="0" smtClean="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a:t> </a:t>
                </a:r>
                <a:r>
                  <a:rPr lang="en-US" dirty="0" smtClean="0"/>
                  <a:t>&gt;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𝐸</m:t>
                        </m:r>
                      </m:sub>
                    </m:sSub>
                  </m:oMath>
                </a14:m>
                <a:r>
                  <a:rPr lang="en-US" i="1" dirty="0" smtClean="0"/>
                  <a:t> </a:t>
                </a:r>
                <a:r>
                  <a:rPr lang="en-US" dirty="0"/>
                  <a:t>the system loses energy, and  </a:t>
                </a:r>
                <a:r>
                  <a:rPr lang="en-US" i="1" dirty="0"/>
                  <a:t>Q  </a:t>
                </a:r>
                <a:r>
                  <a:rPr lang="en-US" dirty="0"/>
                  <a:t>is  </a:t>
                </a:r>
                <a:r>
                  <a:rPr lang="en-US" dirty="0" smtClean="0"/>
                  <a:t>negative.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a:t> </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𝐸</m:t>
                        </m:r>
                      </m:sub>
                    </m:sSub>
                  </m:oMath>
                </a14:m>
                <a:r>
                  <a:rPr lang="en-US" dirty="0" smtClean="0"/>
                  <a:t>, </a:t>
                </a:r>
                <a:r>
                  <a:rPr lang="en-US" dirty="0"/>
                  <a:t>the system and the environment are in thermal equilibrium and there is no transfer of energy (</a:t>
                </a:r>
                <a:r>
                  <a:rPr lang="en-US" i="1" dirty="0"/>
                  <a:t>Q </a:t>
                </a:r>
                <a:r>
                  <a:rPr lang="en-US" dirty="0"/>
                  <a:t>= 0</a:t>
                </a:r>
                <a:r>
                  <a:rPr lang="en-US" dirty="0" smtClean="0"/>
                  <a:t>).</a:t>
                </a:r>
              </a:p>
              <a:p>
                <a:r>
                  <a:rPr lang="en-US" dirty="0" smtClean="0"/>
                  <a:t>Thus, energy </a:t>
                </a:r>
                <a:r>
                  <a:rPr lang="en-US" dirty="0"/>
                  <a:t>that is </a:t>
                </a:r>
                <a:r>
                  <a:rPr lang="en-US" dirty="0" smtClean="0"/>
                  <a:t>transferred </a:t>
                </a:r>
                <a:r>
                  <a:rPr lang="en-US" dirty="0"/>
                  <a:t>due to a temperature difference that </a:t>
                </a:r>
                <a:r>
                  <a:rPr lang="en-US" dirty="0" smtClean="0"/>
                  <a:t>exists</a:t>
                </a:r>
                <a:r>
                  <a:rPr lang="en-US" dirty="0"/>
                  <a:t> between the system and its </a:t>
                </a:r>
                <a:r>
                  <a:rPr lang="en-US" dirty="0" smtClean="0"/>
                  <a:t>environment is called heat.</a:t>
                </a:r>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0772" y="1236372"/>
                <a:ext cx="9736428" cy="5344732"/>
              </a:xfrm>
              <a:blipFill>
                <a:blip r:embed="rId2"/>
                <a:stretch>
                  <a:fillRect l="-438" t="-570" r="-814"/>
                </a:stretch>
              </a:blipFill>
            </p:spPr>
            <p:txBody>
              <a:bodyPr/>
              <a:lstStyle/>
              <a:p>
                <a:r>
                  <a:rPr lang="en-IN">
                    <a:noFill/>
                  </a:rPr>
                  <a:t> </a:t>
                </a:r>
              </a:p>
            </p:txBody>
          </p:sp>
        </mc:Fallback>
      </mc:AlternateContent>
      <p:pic>
        <p:nvPicPr>
          <p:cNvPr id="4" name="image397.png"/>
          <p:cNvPicPr/>
          <p:nvPr/>
        </p:nvPicPr>
        <p:blipFill>
          <a:blip r:embed="rId3" cstate="print"/>
          <a:stretch>
            <a:fillRect/>
          </a:stretch>
        </p:blipFill>
        <p:spPr>
          <a:xfrm>
            <a:off x="136067" y="4741562"/>
            <a:ext cx="1963187" cy="1272871"/>
          </a:xfrm>
          <a:prstGeom prst="rect">
            <a:avLst/>
          </a:prstGeom>
          <a:solidFill>
            <a:schemeClr val="tx1"/>
          </a:solidFill>
        </p:spPr>
      </p:pic>
      <p:pic>
        <p:nvPicPr>
          <p:cNvPr id="5" name="image387.png"/>
          <p:cNvPicPr/>
          <p:nvPr/>
        </p:nvPicPr>
        <p:blipFill>
          <a:blip r:embed="rId4" cstate="print"/>
          <a:stretch>
            <a:fillRect/>
          </a:stretch>
        </p:blipFill>
        <p:spPr>
          <a:xfrm>
            <a:off x="86220" y="2987358"/>
            <a:ext cx="2013033" cy="1288428"/>
          </a:xfrm>
          <a:prstGeom prst="rect">
            <a:avLst/>
          </a:prstGeom>
          <a:solidFill>
            <a:schemeClr val="tx1"/>
          </a:solidFill>
        </p:spPr>
      </p:pic>
      <p:pic>
        <p:nvPicPr>
          <p:cNvPr id="6" name="image386.png"/>
          <p:cNvPicPr/>
          <p:nvPr/>
        </p:nvPicPr>
        <p:blipFill>
          <a:blip r:embed="rId5" cstate="print"/>
          <a:stretch>
            <a:fillRect/>
          </a:stretch>
        </p:blipFill>
        <p:spPr>
          <a:xfrm>
            <a:off x="147715" y="1346248"/>
            <a:ext cx="1951538" cy="1306800"/>
          </a:xfrm>
          <a:prstGeom prst="rect">
            <a:avLst/>
          </a:prstGeom>
          <a:solidFill>
            <a:schemeClr val="tx1"/>
          </a:solidFill>
        </p:spPr>
      </p:pic>
    </p:spTree>
    <p:extLst>
      <p:ext uri="{BB962C8B-B14F-4D97-AF65-F5344CB8AC3E}">
        <p14:creationId xmlns:p14="http://schemas.microsoft.com/office/powerpoint/2010/main" val="57666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anim calcmode="lin" valueType="num">
                                      <p:cBhvr>
                                        <p:cTn id="4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1000"/>
                                        <p:tgtEl>
                                          <p:spTgt spid="3">
                                            <p:txEl>
                                              <p:pRg st="4" end="4"/>
                                            </p:txEl>
                                          </p:spTgt>
                                        </p:tgtEl>
                                      </p:cBhvr>
                                    </p:animEffect>
                                    <p:anim calcmode="lin" valueType="num">
                                      <p:cBhvr>
                                        <p:cTn id="5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1000"/>
                                        <p:tgtEl>
                                          <p:spTgt spid="3">
                                            <p:txEl>
                                              <p:pRg st="5" end="5"/>
                                            </p:txEl>
                                          </p:spTgt>
                                        </p:tgtEl>
                                      </p:cBhvr>
                                    </p:animEffect>
                                    <p:anim calcmode="lin" valueType="num">
                                      <p:cBhvr>
                                        <p:cTn id="6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1000"/>
                                        <p:tgtEl>
                                          <p:spTgt spid="3">
                                            <p:txEl>
                                              <p:pRg st="6" end="6"/>
                                            </p:txEl>
                                          </p:spTgt>
                                        </p:tgtEl>
                                      </p:cBhvr>
                                    </p:animEffect>
                                    <p:anim calcmode="lin" valueType="num">
                                      <p:cBhvr>
                                        <p:cTn id="7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fade">
                                      <p:cBhvr>
                                        <p:cTn id="77" dur="1000"/>
                                        <p:tgtEl>
                                          <p:spTgt spid="3">
                                            <p:txEl>
                                              <p:pRg st="7" end="7"/>
                                            </p:txEl>
                                          </p:spTgt>
                                        </p:tgtEl>
                                      </p:cBhvr>
                                    </p:animEffect>
                                    <p:anim calcmode="lin" valueType="num">
                                      <p:cBhvr>
                                        <p:cTn id="7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Effect transition="in" filter="fade">
                                      <p:cBhvr>
                                        <p:cTn id="84" dur="1000"/>
                                        <p:tgtEl>
                                          <p:spTgt spid="3">
                                            <p:txEl>
                                              <p:pRg st="8" end="8"/>
                                            </p:txEl>
                                          </p:spTgt>
                                        </p:tgtEl>
                                      </p:cBhvr>
                                    </p:animEffect>
                                    <p:anim calcmode="lin" valueType="num">
                                      <p:cBhvr>
                                        <p:cTn id="8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9" end="9"/>
                                            </p:txEl>
                                          </p:spTgt>
                                        </p:tgtEl>
                                        <p:attrNameLst>
                                          <p:attrName>style.visibility</p:attrName>
                                        </p:attrNameLst>
                                      </p:cBhvr>
                                      <p:to>
                                        <p:strVal val="visible"/>
                                      </p:to>
                                    </p:set>
                                    <p:animEffect transition="in" filter="fade">
                                      <p:cBhvr>
                                        <p:cTn id="91" dur="1000"/>
                                        <p:tgtEl>
                                          <p:spTgt spid="3">
                                            <p:txEl>
                                              <p:pRg st="9" end="9"/>
                                            </p:txEl>
                                          </p:spTgt>
                                        </p:tgtEl>
                                      </p:cBhvr>
                                    </p:animEffect>
                                    <p:anim calcmode="lin" valueType="num">
                                      <p:cBhvr>
                                        <p:cTn id="9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animEffect transition="in" filter="fade">
                                      <p:cBhvr>
                                        <p:cTn id="98" dur="1000"/>
                                        <p:tgtEl>
                                          <p:spTgt spid="3">
                                            <p:txEl>
                                              <p:pRg st="10" end="10"/>
                                            </p:txEl>
                                          </p:spTgt>
                                        </p:tgtEl>
                                      </p:cBhvr>
                                    </p:animEffect>
                                    <p:anim calcmode="lin" valueType="num">
                                      <p:cBhvr>
                                        <p:cTn id="9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42" y="452718"/>
            <a:ext cx="11305483" cy="835169"/>
          </a:xfrm>
        </p:spPr>
        <p:txBody>
          <a:bodyPr/>
          <a:lstStyle/>
          <a:p>
            <a:r>
              <a:rPr lang="en-US" dirty="0"/>
              <a:t>Change in Internal Energy of a System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4325" y="1455313"/>
                <a:ext cx="8915753" cy="5164427"/>
              </a:xfrm>
            </p:spPr>
            <p:txBody>
              <a:bodyPr/>
              <a:lstStyle/>
              <a:p>
                <a:r>
                  <a:rPr lang="en-US" dirty="0" smtClean="0"/>
                  <a:t>Consider the following experiment, </a:t>
                </a:r>
                <a:r>
                  <a:rPr lang="en-US" dirty="0"/>
                  <a:t>Figure </a:t>
                </a:r>
                <a:r>
                  <a:rPr lang="en-US" dirty="0" smtClean="0"/>
                  <a:t>shows </a:t>
                </a:r>
                <a:r>
                  <a:rPr lang="en-US" dirty="0"/>
                  <a:t>a cylinder filled </a:t>
                </a:r>
                <a:r>
                  <a:rPr lang="en-US" dirty="0" smtClean="0"/>
                  <a:t>with </a:t>
                </a:r>
                <a:r>
                  <a:rPr lang="en-US" dirty="0"/>
                  <a:t>some gas in </a:t>
                </a:r>
                <a:r>
                  <a:rPr lang="en-US" dirty="0" smtClean="0"/>
                  <a:t>it.</a:t>
                </a:r>
              </a:p>
              <a:p>
                <a:r>
                  <a:rPr lang="en-US" dirty="0"/>
                  <a:t>This cylinder is provided with a movable, massless, and frictionless piston at one </a:t>
                </a:r>
                <a:r>
                  <a:rPr lang="en-US" dirty="0" smtClean="0"/>
                  <a:t>end.</a:t>
                </a:r>
              </a:p>
              <a:p>
                <a:r>
                  <a:rPr lang="en-US" dirty="0"/>
                  <a:t>The gas inside the cylinder is our system and the rest is its </a:t>
                </a:r>
                <a:r>
                  <a:rPr lang="en-US" dirty="0" smtClean="0"/>
                  <a:t>environment</a:t>
                </a:r>
              </a:p>
              <a:p>
                <a:r>
                  <a:rPr lang="en-US" dirty="0"/>
                  <a:t>Let the temperature of the gas be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dirty="0" smtClean="0"/>
                  <a:t> </a:t>
                </a:r>
                <a:r>
                  <a:rPr lang="en-US" dirty="0"/>
                  <a:t>and that of the environment be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𝐸</m:t>
                        </m:r>
                      </m:sub>
                    </m:sSub>
                  </m:oMath>
                </a14:m>
                <a:endParaRPr lang="en-US" dirty="0" smtClean="0"/>
              </a:p>
              <a:p>
                <a:r>
                  <a:rPr lang="en-US" dirty="0"/>
                  <a:t>Internal energy of the system (the gas) can be changed in two different ways or by both</a:t>
                </a:r>
                <a:r>
                  <a:rPr lang="en-US" dirty="0" smtClean="0"/>
                  <a:t>.</a:t>
                </a:r>
              </a:p>
              <a:p>
                <a:pPr marL="457200" indent="-457200">
                  <a:buFont typeface="+mj-lt"/>
                  <a:buAutoNum type="arabicPeriod"/>
                </a:pPr>
                <a:r>
                  <a:rPr lang="en-US" dirty="0"/>
                  <a:t>The cylinder can be brought in contact with a source of </a:t>
                </a:r>
                <a:r>
                  <a:rPr lang="en-US" dirty="0" smtClean="0"/>
                  <a:t>heat</a:t>
                </a:r>
              </a:p>
              <a:p>
                <a:pPr>
                  <a:buFont typeface="Wingdings" panose="05000000000000000000" pitchFamily="2" charset="2"/>
                  <a:buChar char="Ø"/>
                </a:pPr>
                <a:r>
                  <a:rPr lang="en-US" dirty="0" smtClean="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smtClean="0"/>
                  <a:t> </a:t>
                </a:r>
                <a:r>
                  <a:rPr lang="en-US" dirty="0" smtClean="0"/>
                  <a:t>&lt;</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𝐸</m:t>
                        </m:r>
                      </m:sub>
                    </m:sSub>
                  </m:oMath>
                </a14:m>
                <a:r>
                  <a:rPr lang="en-US" dirty="0" smtClean="0"/>
                  <a:t>, </a:t>
                </a:r>
                <a:r>
                  <a:rPr lang="en-US" dirty="0"/>
                  <a:t>there will be an increase in the internal energy of the </a:t>
                </a:r>
                <a:r>
                  <a:rPr lang="en-US" dirty="0" smtClean="0"/>
                  <a:t>gas.</a:t>
                </a:r>
              </a:p>
              <a:p>
                <a:pPr>
                  <a:buFont typeface="Wingdings" panose="05000000000000000000" pitchFamily="2" charset="2"/>
                  <a:buChar char="Ø"/>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i="1" dirty="0"/>
                  <a:t> </a:t>
                </a:r>
                <a:r>
                  <a:rPr lang="en-US" dirty="0"/>
                  <a:t>&gt;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𝐸</m:t>
                        </m:r>
                      </m:sub>
                    </m:sSub>
                  </m:oMath>
                </a14:m>
                <a:r>
                  <a:rPr lang="en-US" dirty="0" smtClean="0"/>
                  <a:t>, </a:t>
                </a:r>
                <a:r>
                  <a:rPr lang="en-US" dirty="0"/>
                  <a:t>the gas will lose energy to its environment and cool down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4325" y="1455313"/>
                <a:ext cx="8915753" cy="5164427"/>
              </a:xfrm>
              <a:blipFill>
                <a:blip r:embed="rId2"/>
                <a:stretch>
                  <a:fillRect l="-889" t="-236"/>
                </a:stretch>
              </a:blipFill>
            </p:spPr>
            <p:txBody>
              <a:bodyPr/>
              <a:lstStyle/>
              <a:p>
                <a:r>
                  <a:rPr lang="en-IN">
                    <a:noFill/>
                  </a:rPr>
                  <a:t> </a:t>
                </a:r>
              </a:p>
            </p:txBody>
          </p:sp>
        </mc:Fallback>
      </mc:AlternateContent>
      <p:sp>
        <p:nvSpPr>
          <p:cNvPr id="11" name="Rectangle 2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12" name="Group 15"/>
          <p:cNvGrpSpPr>
            <a:grpSpLocks/>
          </p:cNvGrpSpPr>
          <p:nvPr/>
        </p:nvGrpSpPr>
        <p:grpSpPr bwMode="auto">
          <a:xfrm>
            <a:off x="231820" y="1584113"/>
            <a:ext cx="2587065" cy="2794715"/>
            <a:chOff x="0" y="0"/>
            <a:chExt cx="2877" cy="3269"/>
          </a:xfrm>
          <a:solidFill>
            <a:schemeClr val="tx1"/>
          </a:solidFill>
        </p:grpSpPr>
        <p:pic>
          <p:nvPicPr>
            <p:cNvPr id="207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 y="399"/>
              <a:ext cx="126" cy="150"/>
            </a:xfrm>
            <a:prstGeom prst="rect">
              <a:avLst/>
            </a:prstGeom>
            <a:grpFill/>
            <a:extLst/>
          </p:spPr>
        </p:pic>
        <p:sp>
          <p:nvSpPr>
            <p:cNvPr id="13" name="AutoShape 26"/>
            <p:cNvSpPr>
              <a:spLocks/>
            </p:cNvSpPr>
            <p:nvPr/>
          </p:nvSpPr>
          <p:spPr bwMode="auto">
            <a:xfrm>
              <a:off x="2085" y="451"/>
              <a:ext cx="120" cy="45"/>
            </a:xfrm>
            <a:custGeom>
              <a:avLst/>
              <a:gdLst>
                <a:gd name="T0" fmla="+- 0 2204 2085"/>
                <a:gd name="T1" fmla="*/ T0 w 120"/>
                <a:gd name="T2" fmla="+- 0 487 451"/>
                <a:gd name="T3" fmla="*/ 487 h 45"/>
                <a:gd name="T4" fmla="+- 0 2085 2085"/>
                <a:gd name="T5" fmla="*/ T4 w 120"/>
                <a:gd name="T6" fmla="+- 0 487 451"/>
                <a:gd name="T7" fmla="*/ 487 h 45"/>
                <a:gd name="T8" fmla="+- 0 2085 2085"/>
                <a:gd name="T9" fmla="*/ T8 w 120"/>
                <a:gd name="T10" fmla="+- 0 496 451"/>
                <a:gd name="T11" fmla="*/ 496 h 45"/>
                <a:gd name="T12" fmla="+- 0 2204 2085"/>
                <a:gd name="T13" fmla="*/ T12 w 120"/>
                <a:gd name="T14" fmla="+- 0 496 451"/>
                <a:gd name="T15" fmla="*/ 496 h 45"/>
                <a:gd name="T16" fmla="+- 0 2204 2085"/>
                <a:gd name="T17" fmla="*/ T16 w 120"/>
                <a:gd name="T18" fmla="+- 0 487 451"/>
                <a:gd name="T19" fmla="*/ 487 h 45"/>
                <a:gd name="T20" fmla="+- 0 2204 2085"/>
                <a:gd name="T21" fmla="*/ T20 w 120"/>
                <a:gd name="T22" fmla="+- 0 451 451"/>
                <a:gd name="T23" fmla="*/ 451 h 45"/>
                <a:gd name="T24" fmla="+- 0 2085 2085"/>
                <a:gd name="T25" fmla="*/ T24 w 120"/>
                <a:gd name="T26" fmla="+- 0 451 451"/>
                <a:gd name="T27" fmla="*/ 451 h 45"/>
                <a:gd name="T28" fmla="+- 0 2085 2085"/>
                <a:gd name="T29" fmla="*/ T28 w 120"/>
                <a:gd name="T30" fmla="+- 0 460 451"/>
                <a:gd name="T31" fmla="*/ 460 h 45"/>
                <a:gd name="T32" fmla="+- 0 2204 2085"/>
                <a:gd name="T33" fmla="*/ T32 w 120"/>
                <a:gd name="T34" fmla="+- 0 460 451"/>
                <a:gd name="T35" fmla="*/ 460 h 45"/>
                <a:gd name="T36" fmla="+- 0 2204 2085"/>
                <a:gd name="T37" fmla="*/ T36 w 120"/>
                <a:gd name="T38" fmla="+- 0 451 451"/>
                <a:gd name="T39" fmla="*/ 451 h 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20" h="45">
                  <a:moveTo>
                    <a:pt x="119" y="36"/>
                  </a:moveTo>
                  <a:lnTo>
                    <a:pt x="0" y="36"/>
                  </a:lnTo>
                  <a:lnTo>
                    <a:pt x="0" y="45"/>
                  </a:lnTo>
                  <a:lnTo>
                    <a:pt x="119" y="45"/>
                  </a:lnTo>
                  <a:lnTo>
                    <a:pt x="119" y="36"/>
                  </a:lnTo>
                  <a:close/>
                  <a:moveTo>
                    <a:pt x="119" y="0"/>
                  </a:moveTo>
                  <a:lnTo>
                    <a:pt x="0" y="0"/>
                  </a:lnTo>
                  <a:lnTo>
                    <a:pt x="0" y="9"/>
                  </a:lnTo>
                  <a:lnTo>
                    <a:pt x="119" y="9"/>
                  </a:lnTo>
                  <a:lnTo>
                    <a:pt x="1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07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 y="395"/>
              <a:ext cx="477" cy="157"/>
            </a:xfrm>
            <a:prstGeom prst="rect">
              <a:avLst/>
            </a:prstGeom>
            <a:grpFill/>
            <a:extLst/>
          </p:spPr>
        </p:pic>
        <p:pic>
          <p:nvPicPr>
            <p:cNvPr id="2072"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 y="1813"/>
              <a:ext cx="126" cy="150"/>
            </a:xfrm>
            <a:prstGeom prst="rect">
              <a:avLst/>
            </a:prstGeom>
            <a:grpFill/>
            <a:extLst/>
          </p:spPr>
        </p:pic>
        <p:sp>
          <p:nvSpPr>
            <p:cNvPr id="14" name="AutoShape 23"/>
            <p:cNvSpPr>
              <a:spLocks/>
            </p:cNvSpPr>
            <p:nvPr/>
          </p:nvSpPr>
          <p:spPr bwMode="auto">
            <a:xfrm>
              <a:off x="2107" y="1865"/>
              <a:ext cx="120" cy="45"/>
            </a:xfrm>
            <a:custGeom>
              <a:avLst/>
              <a:gdLst>
                <a:gd name="T0" fmla="+- 0 2227 2108"/>
                <a:gd name="T1" fmla="*/ T0 w 120"/>
                <a:gd name="T2" fmla="+- 0 1901 1865"/>
                <a:gd name="T3" fmla="*/ 1901 h 45"/>
                <a:gd name="T4" fmla="+- 0 2108 2108"/>
                <a:gd name="T5" fmla="*/ T4 w 120"/>
                <a:gd name="T6" fmla="+- 0 1901 1865"/>
                <a:gd name="T7" fmla="*/ 1901 h 45"/>
                <a:gd name="T8" fmla="+- 0 2108 2108"/>
                <a:gd name="T9" fmla="*/ T8 w 120"/>
                <a:gd name="T10" fmla="+- 0 1910 1865"/>
                <a:gd name="T11" fmla="*/ 1910 h 45"/>
                <a:gd name="T12" fmla="+- 0 2227 2108"/>
                <a:gd name="T13" fmla="*/ T12 w 120"/>
                <a:gd name="T14" fmla="+- 0 1910 1865"/>
                <a:gd name="T15" fmla="*/ 1910 h 45"/>
                <a:gd name="T16" fmla="+- 0 2227 2108"/>
                <a:gd name="T17" fmla="*/ T16 w 120"/>
                <a:gd name="T18" fmla="+- 0 1901 1865"/>
                <a:gd name="T19" fmla="*/ 1901 h 45"/>
                <a:gd name="T20" fmla="+- 0 2227 2108"/>
                <a:gd name="T21" fmla="*/ T20 w 120"/>
                <a:gd name="T22" fmla="+- 0 1865 1865"/>
                <a:gd name="T23" fmla="*/ 1865 h 45"/>
                <a:gd name="T24" fmla="+- 0 2108 2108"/>
                <a:gd name="T25" fmla="*/ T24 w 120"/>
                <a:gd name="T26" fmla="+- 0 1865 1865"/>
                <a:gd name="T27" fmla="*/ 1865 h 45"/>
                <a:gd name="T28" fmla="+- 0 2108 2108"/>
                <a:gd name="T29" fmla="*/ T28 w 120"/>
                <a:gd name="T30" fmla="+- 0 1874 1865"/>
                <a:gd name="T31" fmla="*/ 1874 h 45"/>
                <a:gd name="T32" fmla="+- 0 2227 2108"/>
                <a:gd name="T33" fmla="*/ T32 w 120"/>
                <a:gd name="T34" fmla="+- 0 1874 1865"/>
                <a:gd name="T35" fmla="*/ 1874 h 45"/>
                <a:gd name="T36" fmla="+- 0 2227 2108"/>
                <a:gd name="T37" fmla="*/ T36 w 120"/>
                <a:gd name="T38" fmla="+- 0 1865 1865"/>
                <a:gd name="T39" fmla="*/ 1865 h 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20" h="45">
                  <a:moveTo>
                    <a:pt x="119" y="36"/>
                  </a:moveTo>
                  <a:lnTo>
                    <a:pt x="0" y="36"/>
                  </a:lnTo>
                  <a:lnTo>
                    <a:pt x="0" y="45"/>
                  </a:lnTo>
                  <a:lnTo>
                    <a:pt x="119" y="45"/>
                  </a:lnTo>
                  <a:lnTo>
                    <a:pt x="119" y="36"/>
                  </a:lnTo>
                  <a:close/>
                  <a:moveTo>
                    <a:pt x="119" y="0"/>
                  </a:moveTo>
                  <a:lnTo>
                    <a:pt x="0" y="0"/>
                  </a:lnTo>
                  <a:lnTo>
                    <a:pt x="0" y="9"/>
                  </a:lnTo>
                  <a:lnTo>
                    <a:pt x="119" y="9"/>
                  </a:lnTo>
                  <a:lnTo>
                    <a:pt x="1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AutoShape 22"/>
            <p:cNvSpPr>
              <a:spLocks/>
            </p:cNvSpPr>
            <p:nvPr/>
          </p:nvSpPr>
          <p:spPr bwMode="auto">
            <a:xfrm>
              <a:off x="2313" y="1809"/>
              <a:ext cx="59" cy="153"/>
            </a:xfrm>
            <a:custGeom>
              <a:avLst/>
              <a:gdLst>
                <a:gd name="T0" fmla="+- 0 2373 2314"/>
                <a:gd name="T1" fmla="*/ T0 w 59"/>
                <a:gd name="T2" fmla="+- 0 1959 1810"/>
                <a:gd name="T3" fmla="*/ 1959 h 153"/>
                <a:gd name="T4" fmla="+- 0 2316 2314"/>
                <a:gd name="T5" fmla="*/ T4 w 59"/>
                <a:gd name="T6" fmla="+- 0 1959 1810"/>
                <a:gd name="T7" fmla="*/ 1959 h 153"/>
                <a:gd name="T8" fmla="+- 0 2316 2314"/>
                <a:gd name="T9" fmla="*/ T8 w 59"/>
                <a:gd name="T10" fmla="+- 0 1963 1810"/>
                <a:gd name="T11" fmla="*/ 1963 h 153"/>
                <a:gd name="T12" fmla="+- 0 2373 2314"/>
                <a:gd name="T13" fmla="*/ T12 w 59"/>
                <a:gd name="T14" fmla="+- 0 1963 1810"/>
                <a:gd name="T15" fmla="*/ 1963 h 153"/>
                <a:gd name="T16" fmla="+- 0 2373 2314"/>
                <a:gd name="T17" fmla="*/ T16 w 59"/>
                <a:gd name="T18" fmla="+- 0 1959 1810"/>
                <a:gd name="T19" fmla="*/ 1959 h 153"/>
                <a:gd name="T20" fmla="+- 0 2354 2314"/>
                <a:gd name="T21" fmla="*/ T20 w 59"/>
                <a:gd name="T22" fmla="+- 0 1828 1810"/>
                <a:gd name="T23" fmla="*/ 1828 h 153"/>
                <a:gd name="T24" fmla="+- 0 2329 2314"/>
                <a:gd name="T25" fmla="*/ T24 w 59"/>
                <a:gd name="T26" fmla="+- 0 1828 1810"/>
                <a:gd name="T27" fmla="*/ 1828 h 153"/>
                <a:gd name="T28" fmla="+- 0 2330 2314"/>
                <a:gd name="T29" fmla="*/ T28 w 59"/>
                <a:gd name="T30" fmla="+- 0 1828 1810"/>
                <a:gd name="T31" fmla="*/ 1828 h 153"/>
                <a:gd name="T32" fmla="+- 0 2333 2314"/>
                <a:gd name="T33" fmla="*/ T32 w 59"/>
                <a:gd name="T34" fmla="+- 0 1831 1810"/>
                <a:gd name="T35" fmla="*/ 1831 h 153"/>
                <a:gd name="T36" fmla="+- 0 2334 2314"/>
                <a:gd name="T37" fmla="*/ T36 w 59"/>
                <a:gd name="T38" fmla="+- 0 1832 1810"/>
                <a:gd name="T39" fmla="*/ 1832 h 153"/>
                <a:gd name="T40" fmla="+- 0 2334 2314"/>
                <a:gd name="T41" fmla="*/ T40 w 59"/>
                <a:gd name="T42" fmla="+- 0 1835 1810"/>
                <a:gd name="T43" fmla="*/ 1835 h 153"/>
                <a:gd name="T44" fmla="+- 0 2335 2314"/>
                <a:gd name="T45" fmla="*/ T44 w 59"/>
                <a:gd name="T46" fmla="+- 0 1838 1810"/>
                <a:gd name="T47" fmla="*/ 1838 h 153"/>
                <a:gd name="T48" fmla="+- 0 2336 2314"/>
                <a:gd name="T49" fmla="*/ T48 w 59"/>
                <a:gd name="T50" fmla="+- 0 1845 1810"/>
                <a:gd name="T51" fmla="*/ 1845 h 153"/>
                <a:gd name="T52" fmla="+- 0 2336 2314"/>
                <a:gd name="T53" fmla="*/ T52 w 59"/>
                <a:gd name="T54" fmla="+- 0 1945 1810"/>
                <a:gd name="T55" fmla="*/ 1945 h 153"/>
                <a:gd name="T56" fmla="+- 0 2335 2314"/>
                <a:gd name="T57" fmla="*/ T56 w 59"/>
                <a:gd name="T58" fmla="+- 0 1951 1810"/>
                <a:gd name="T59" fmla="*/ 1951 h 153"/>
                <a:gd name="T60" fmla="+- 0 2333 2314"/>
                <a:gd name="T61" fmla="*/ T60 w 59"/>
                <a:gd name="T62" fmla="+- 0 1954 1810"/>
                <a:gd name="T63" fmla="*/ 1954 h 153"/>
                <a:gd name="T64" fmla="+- 0 2332 2314"/>
                <a:gd name="T65" fmla="*/ T64 w 59"/>
                <a:gd name="T66" fmla="+- 0 1956 1810"/>
                <a:gd name="T67" fmla="*/ 1956 h 153"/>
                <a:gd name="T68" fmla="+- 0 2330 2314"/>
                <a:gd name="T69" fmla="*/ T68 w 59"/>
                <a:gd name="T70" fmla="+- 0 1957 1810"/>
                <a:gd name="T71" fmla="*/ 1957 h 153"/>
                <a:gd name="T72" fmla="+- 0 2328 2314"/>
                <a:gd name="T73" fmla="*/ T72 w 59"/>
                <a:gd name="T74" fmla="+- 0 1958 1810"/>
                <a:gd name="T75" fmla="*/ 1958 h 153"/>
                <a:gd name="T76" fmla="+- 0 2323 2314"/>
                <a:gd name="T77" fmla="*/ T76 w 59"/>
                <a:gd name="T78" fmla="+- 0 1959 1810"/>
                <a:gd name="T79" fmla="*/ 1959 h 153"/>
                <a:gd name="T80" fmla="+- 0 2366 2314"/>
                <a:gd name="T81" fmla="*/ T80 w 59"/>
                <a:gd name="T82" fmla="+- 0 1959 1810"/>
                <a:gd name="T83" fmla="*/ 1959 h 153"/>
                <a:gd name="T84" fmla="+- 0 2362 2314"/>
                <a:gd name="T85" fmla="*/ T84 w 59"/>
                <a:gd name="T86" fmla="+- 0 1958 1810"/>
                <a:gd name="T87" fmla="*/ 1958 h 153"/>
                <a:gd name="T88" fmla="+- 0 2357 2314"/>
                <a:gd name="T89" fmla="*/ T88 w 59"/>
                <a:gd name="T90" fmla="+- 0 1956 1810"/>
                <a:gd name="T91" fmla="*/ 1956 h 153"/>
                <a:gd name="T92" fmla="+- 0 2355 2314"/>
                <a:gd name="T93" fmla="*/ T92 w 59"/>
                <a:gd name="T94" fmla="+- 0 1954 1810"/>
                <a:gd name="T95" fmla="*/ 1954 h 153"/>
                <a:gd name="T96" fmla="+- 0 2354 2314"/>
                <a:gd name="T97" fmla="*/ T96 w 59"/>
                <a:gd name="T98" fmla="+- 0 1950 1810"/>
                <a:gd name="T99" fmla="*/ 1950 h 153"/>
                <a:gd name="T100" fmla="+- 0 2354 2314"/>
                <a:gd name="T101" fmla="*/ T100 w 59"/>
                <a:gd name="T102" fmla="+- 0 1945 1810"/>
                <a:gd name="T103" fmla="*/ 1945 h 153"/>
                <a:gd name="T104" fmla="+- 0 2354 2314"/>
                <a:gd name="T105" fmla="*/ T104 w 59"/>
                <a:gd name="T106" fmla="+- 0 1828 1810"/>
                <a:gd name="T107" fmla="*/ 1828 h 153"/>
                <a:gd name="T108" fmla="+- 0 2354 2314"/>
                <a:gd name="T109" fmla="*/ T108 w 59"/>
                <a:gd name="T110" fmla="+- 0 1810 1810"/>
                <a:gd name="T111" fmla="*/ 1810 h 153"/>
                <a:gd name="T112" fmla="+- 0 2350 2314"/>
                <a:gd name="T113" fmla="*/ T112 w 59"/>
                <a:gd name="T114" fmla="+- 0 1810 1810"/>
                <a:gd name="T115" fmla="*/ 1810 h 153"/>
                <a:gd name="T116" fmla="+- 0 2314 2314"/>
                <a:gd name="T117" fmla="*/ T116 w 59"/>
                <a:gd name="T118" fmla="+- 0 1828 1810"/>
                <a:gd name="T119" fmla="*/ 1828 h 153"/>
                <a:gd name="T120" fmla="+- 0 2315 2314"/>
                <a:gd name="T121" fmla="*/ T120 w 59"/>
                <a:gd name="T122" fmla="+- 0 1831 1810"/>
                <a:gd name="T123" fmla="*/ 1831 h 153"/>
                <a:gd name="T124" fmla="+- 0 2320 2314"/>
                <a:gd name="T125" fmla="*/ T124 w 59"/>
                <a:gd name="T126" fmla="+- 0 1829 1810"/>
                <a:gd name="T127" fmla="*/ 1829 h 153"/>
                <a:gd name="T128" fmla="+- 0 2324 2314"/>
                <a:gd name="T129" fmla="*/ T128 w 59"/>
                <a:gd name="T130" fmla="+- 0 1828 1810"/>
                <a:gd name="T131" fmla="*/ 1828 h 153"/>
                <a:gd name="T132" fmla="+- 0 2354 2314"/>
                <a:gd name="T133" fmla="*/ T132 w 59"/>
                <a:gd name="T134" fmla="+- 0 1828 1810"/>
                <a:gd name="T135" fmla="*/ 1828 h 153"/>
                <a:gd name="T136" fmla="+- 0 2354 2314"/>
                <a:gd name="T137" fmla="*/ T136 w 59"/>
                <a:gd name="T138" fmla="+- 0 1810 1810"/>
                <a:gd name="T139" fmla="*/ 1810 h 15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59" h="153">
                  <a:moveTo>
                    <a:pt x="59" y="149"/>
                  </a:moveTo>
                  <a:lnTo>
                    <a:pt x="2" y="149"/>
                  </a:lnTo>
                  <a:lnTo>
                    <a:pt x="2" y="153"/>
                  </a:lnTo>
                  <a:lnTo>
                    <a:pt x="59" y="153"/>
                  </a:lnTo>
                  <a:lnTo>
                    <a:pt x="59" y="149"/>
                  </a:lnTo>
                  <a:close/>
                  <a:moveTo>
                    <a:pt x="40" y="18"/>
                  </a:moveTo>
                  <a:lnTo>
                    <a:pt x="15" y="18"/>
                  </a:lnTo>
                  <a:lnTo>
                    <a:pt x="16" y="18"/>
                  </a:lnTo>
                  <a:lnTo>
                    <a:pt x="19" y="21"/>
                  </a:lnTo>
                  <a:lnTo>
                    <a:pt x="20" y="22"/>
                  </a:lnTo>
                  <a:lnTo>
                    <a:pt x="20" y="25"/>
                  </a:lnTo>
                  <a:lnTo>
                    <a:pt x="21" y="28"/>
                  </a:lnTo>
                  <a:lnTo>
                    <a:pt x="22" y="35"/>
                  </a:lnTo>
                  <a:lnTo>
                    <a:pt x="22" y="135"/>
                  </a:lnTo>
                  <a:lnTo>
                    <a:pt x="21" y="141"/>
                  </a:lnTo>
                  <a:lnTo>
                    <a:pt x="19" y="144"/>
                  </a:lnTo>
                  <a:lnTo>
                    <a:pt x="18" y="146"/>
                  </a:lnTo>
                  <a:lnTo>
                    <a:pt x="16" y="147"/>
                  </a:lnTo>
                  <a:lnTo>
                    <a:pt x="14" y="148"/>
                  </a:lnTo>
                  <a:lnTo>
                    <a:pt x="9" y="149"/>
                  </a:lnTo>
                  <a:lnTo>
                    <a:pt x="52" y="149"/>
                  </a:lnTo>
                  <a:lnTo>
                    <a:pt x="48" y="148"/>
                  </a:lnTo>
                  <a:lnTo>
                    <a:pt x="43" y="146"/>
                  </a:lnTo>
                  <a:lnTo>
                    <a:pt x="41" y="144"/>
                  </a:lnTo>
                  <a:lnTo>
                    <a:pt x="40" y="140"/>
                  </a:lnTo>
                  <a:lnTo>
                    <a:pt x="40" y="135"/>
                  </a:lnTo>
                  <a:lnTo>
                    <a:pt x="40" y="18"/>
                  </a:lnTo>
                  <a:close/>
                  <a:moveTo>
                    <a:pt x="40" y="0"/>
                  </a:moveTo>
                  <a:lnTo>
                    <a:pt x="36" y="0"/>
                  </a:lnTo>
                  <a:lnTo>
                    <a:pt x="0" y="18"/>
                  </a:lnTo>
                  <a:lnTo>
                    <a:pt x="1" y="21"/>
                  </a:lnTo>
                  <a:lnTo>
                    <a:pt x="6" y="19"/>
                  </a:lnTo>
                  <a:lnTo>
                    <a:pt x="10" y="18"/>
                  </a:lnTo>
                  <a:lnTo>
                    <a:pt x="40" y="18"/>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069"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 y="1809"/>
              <a:ext cx="361" cy="157"/>
            </a:xfrm>
            <a:prstGeom prst="rect">
              <a:avLst/>
            </a:prstGeom>
            <a:grpFill/>
            <a:extLst/>
          </p:spPr>
        </p:pic>
        <p:sp>
          <p:nvSpPr>
            <p:cNvPr id="16" name="Line 20"/>
            <p:cNvSpPr>
              <a:spLocks noChangeShapeType="1"/>
            </p:cNvSpPr>
            <p:nvPr/>
          </p:nvSpPr>
          <p:spPr bwMode="auto">
            <a:xfrm>
              <a:off x="1329" y="2691"/>
              <a:ext cx="0" cy="578"/>
            </a:xfrm>
            <a:prstGeom prst="line">
              <a:avLst/>
            </a:prstGeom>
            <a:grpFill/>
            <a:ln w="18491">
              <a:solidFill>
                <a:srgbClr val="231F2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Line 19"/>
            <p:cNvSpPr>
              <a:spLocks noChangeShapeType="1"/>
            </p:cNvSpPr>
            <p:nvPr/>
          </p:nvSpPr>
          <p:spPr bwMode="auto">
            <a:xfrm>
              <a:off x="1114" y="2691"/>
              <a:ext cx="0" cy="578"/>
            </a:xfrm>
            <a:prstGeom prst="line">
              <a:avLst/>
            </a:prstGeom>
            <a:grpFill/>
            <a:ln w="18491">
              <a:solidFill>
                <a:srgbClr val="231F2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 y="2356"/>
              <a:ext cx="245" cy="389"/>
            </a:xfrm>
            <a:prstGeom prst="rect">
              <a:avLst/>
            </a:prstGeom>
            <a:grpFill/>
            <a:extLst/>
          </p:spPr>
        </p:pic>
        <p:pic>
          <p:nvPicPr>
            <p:cNvPr id="206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4" y="2390"/>
              <a:ext cx="1024" cy="162"/>
            </a:xfrm>
            <a:prstGeom prst="rect">
              <a:avLst/>
            </a:prstGeom>
            <a:grpFill/>
            <a:extLst/>
          </p:spPr>
        </p:pic>
        <p:pic>
          <p:nvPicPr>
            <p:cNvPr id="206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877" cy="2326"/>
            </a:xfrm>
            <a:prstGeom prst="rect">
              <a:avLst/>
            </a:prstGeom>
            <a:grpFill/>
            <a:extLst/>
          </p:spPr>
        </p:pic>
      </p:grpSp>
      <p:sp>
        <p:nvSpPr>
          <p:cNvPr id="18" name="TextBox 17"/>
          <p:cNvSpPr txBox="1"/>
          <p:nvPr/>
        </p:nvSpPr>
        <p:spPr>
          <a:xfrm>
            <a:off x="504442" y="1236368"/>
            <a:ext cx="1298600" cy="369332"/>
          </a:xfrm>
          <a:prstGeom prst="rect">
            <a:avLst/>
          </a:prstGeom>
          <a:noFill/>
        </p:spPr>
        <p:txBody>
          <a:bodyPr wrap="square" rtlCol="0">
            <a:spAutoFit/>
          </a:bodyPr>
          <a:lstStyle/>
          <a:p>
            <a:r>
              <a:rPr lang="en-US" dirty="0" smtClean="0"/>
              <a:t>Final state</a:t>
            </a:r>
            <a:endParaRPr lang="en-US" dirty="0"/>
          </a:p>
        </p:txBody>
      </p:sp>
      <p:sp>
        <p:nvSpPr>
          <p:cNvPr id="19"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20" name="Group 29"/>
          <p:cNvGrpSpPr>
            <a:grpSpLocks/>
          </p:cNvGrpSpPr>
          <p:nvPr/>
        </p:nvGrpSpPr>
        <p:grpSpPr bwMode="auto">
          <a:xfrm>
            <a:off x="141668" y="4842462"/>
            <a:ext cx="2871987" cy="1326518"/>
            <a:chOff x="0" y="0"/>
            <a:chExt cx="3990" cy="1397"/>
          </a:xfrm>
          <a:solidFill>
            <a:schemeClr val="tx1"/>
          </a:solidFill>
        </p:grpSpPr>
        <p:pic>
          <p:nvPicPr>
            <p:cNvPr id="2082"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8" y="1265"/>
              <a:ext cx="113" cy="129"/>
            </a:xfrm>
            <a:prstGeom prst="rect">
              <a:avLst/>
            </a:prstGeom>
            <a:grpFill/>
            <a:extLst/>
          </p:spPr>
        </p:pic>
        <p:sp>
          <p:nvSpPr>
            <p:cNvPr id="21" name="AutoShape 33"/>
            <p:cNvSpPr>
              <a:spLocks/>
            </p:cNvSpPr>
            <p:nvPr/>
          </p:nvSpPr>
          <p:spPr bwMode="auto">
            <a:xfrm>
              <a:off x="975" y="1310"/>
              <a:ext cx="103" cy="39"/>
            </a:xfrm>
            <a:custGeom>
              <a:avLst/>
              <a:gdLst>
                <a:gd name="T0" fmla="+- 0 1077 975"/>
                <a:gd name="T1" fmla="*/ T0 w 103"/>
                <a:gd name="T2" fmla="+- 0 1310 1310"/>
                <a:gd name="T3" fmla="*/ 1310 h 39"/>
                <a:gd name="T4" fmla="+- 0 975 975"/>
                <a:gd name="T5" fmla="*/ T4 w 103"/>
                <a:gd name="T6" fmla="+- 0 1310 1310"/>
                <a:gd name="T7" fmla="*/ 1310 h 39"/>
                <a:gd name="T8" fmla="+- 0 975 975"/>
                <a:gd name="T9" fmla="*/ T8 w 103"/>
                <a:gd name="T10" fmla="+- 0 1318 1310"/>
                <a:gd name="T11" fmla="*/ 1318 h 39"/>
                <a:gd name="T12" fmla="+- 0 1077 975"/>
                <a:gd name="T13" fmla="*/ T12 w 103"/>
                <a:gd name="T14" fmla="+- 0 1318 1310"/>
                <a:gd name="T15" fmla="*/ 1318 h 39"/>
                <a:gd name="T16" fmla="+- 0 1077 975"/>
                <a:gd name="T17" fmla="*/ T16 w 103"/>
                <a:gd name="T18" fmla="+- 0 1310 1310"/>
                <a:gd name="T19" fmla="*/ 1310 h 39"/>
                <a:gd name="T20" fmla="+- 0 1077 975"/>
                <a:gd name="T21" fmla="*/ T20 w 103"/>
                <a:gd name="T22" fmla="+- 0 1341 1310"/>
                <a:gd name="T23" fmla="*/ 1341 h 39"/>
                <a:gd name="T24" fmla="+- 0 975 975"/>
                <a:gd name="T25" fmla="*/ T24 w 103"/>
                <a:gd name="T26" fmla="+- 0 1341 1310"/>
                <a:gd name="T27" fmla="*/ 1341 h 39"/>
                <a:gd name="T28" fmla="+- 0 975 975"/>
                <a:gd name="T29" fmla="*/ T28 w 103"/>
                <a:gd name="T30" fmla="+- 0 1349 1310"/>
                <a:gd name="T31" fmla="*/ 1349 h 39"/>
                <a:gd name="T32" fmla="+- 0 1077 975"/>
                <a:gd name="T33" fmla="*/ T32 w 103"/>
                <a:gd name="T34" fmla="+- 0 1349 1310"/>
                <a:gd name="T35" fmla="*/ 1349 h 39"/>
                <a:gd name="T36" fmla="+- 0 1077 975"/>
                <a:gd name="T37" fmla="*/ T36 w 103"/>
                <a:gd name="T38" fmla="+- 0 1341 1310"/>
                <a:gd name="T39" fmla="*/ 1341 h 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03" h="39">
                  <a:moveTo>
                    <a:pt x="102" y="0"/>
                  </a:moveTo>
                  <a:lnTo>
                    <a:pt x="0" y="0"/>
                  </a:lnTo>
                  <a:lnTo>
                    <a:pt x="0" y="8"/>
                  </a:lnTo>
                  <a:lnTo>
                    <a:pt x="102" y="8"/>
                  </a:lnTo>
                  <a:lnTo>
                    <a:pt x="102" y="0"/>
                  </a:lnTo>
                  <a:close/>
                  <a:moveTo>
                    <a:pt x="102" y="31"/>
                  </a:moveTo>
                  <a:lnTo>
                    <a:pt x="0" y="31"/>
                  </a:lnTo>
                  <a:lnTo>
                    <a:pt x="0" y="39"/>
                  </a:lnTo>
                  <a:lnTo>
                    <a:pt x="102" y="39"/>
                  </a:lnTo>
                  <a:lnTo>
                    <a:pt x="10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AutoShape 32"/>
            <p:cNvSpPr>
              <a:spLocks/>
            </p:cNvSpPr>
            <p:nvPr/>
          </p:nvSpPr>
          <p:spPr bwMode="auto">
            <a:xfrm>
              <a:off x="1152" y="1262"/>
              <a:ext cx="51" cy="132"/>
            </a:xfrm>
            <a:custGeom>
              <a:avLst/>
              <a:gdLst>
                <a:gd name="T0" fmla="+- 0 1203 1152"/>
                <a:gd name="T1" fmla="*/ T0 w 51"/>
                <a:gd name="T2" fmla="+- 0 1391 1263"/>
                <a:gd name="T3" fmla="*/ 1391 h 132"/>
                <a:gd name="T4" fmla="+- 0 1154 1152"/>
                <a:gd name="T5" fmla="*/ T4 w 51"/>
                <a:gd name="T6" fmla="+- 0 1391 1263"/>
                <a:gd name="T7" fmla="*/ 1391 h 132"/>
                <a:gd name="T8" fmla="+- 0 1154 1152"/>
                <a:gd name="T9" fmla="*/ T8 w 51"/>
                <a:gd name="T10" fmla="+- 0 1394 1263"/>
                <a:gd name="T11" fmla="*/ 1394 h 132"/>
                <a:gd name="T12" fmla="+- 0 1203 1152"/>
                <a:gd name="T13" fmla="*/ T12 w 51"/>
                <a:gd name="T14" fmla="+- 0 1394 1263"/>
                <a:gd name="T15" fmla="*/ 1394 h 132"/>
                <a:gd name="T16" fmla="+- 0 1203 1152"/>
                <a:gd name="T17" fmla="*/ T16 w 51"/>
                <a:gd name="T18" fmla="+- 0 1391 1263"/>
                <a:gd name="T19" fmla="*/ 1391 h 132"/>
                <a:gd name="T20" fmla="+- 0 1187 1152"/>
                <a:gd name="T21" fmla="*/ T20 w 51"/>
                <a:gd name="T22" fmla="+- 0 1278 1263"/>
                <a:gd name="T23" fmla="*/ 1278 h 132"/>
                <a:gd name="T24" fmla="+- 0 1165 1152"/>
                <a:gd name="T25" fmla="*/ T24 w 51"/>
                <a:gd name="T26" fmla="+- 0 1278 1263"/>
                <a:gd name="T27" fmla="*/ 1278 h 132"/>
                <a:gd name="T28" fmla="+- 0 1166 1152"/>
                <a:gd name="T29" fmla="*/ T28 w 51"/>
                <a:gd name="T30" fmla="+- 0 1279 1263"/>
                <a:gd name="T31" fmla="*/ 1279 h 132"/>
                <a:gd name="T32" fmla="+- 0 1169 1152"/>
                <a:gd name="T33" fmla="*/ T32 w 51"/>
                <a:gd name="T34" fmla="+- 0 1281 1263"/>
                <a:gd name="T35" fmla="*/ 1281 h 132"/>
                <a:gd name="T36" fmla="+- 0 1170 1152"/>
                <a:gd name="T37" fmla="*/ T36 w 51"/>
                <a:gd name="T38" fmla="+- 0 1282 1263"/>
                <a:gd name="T39" fmla="*/ 1282 h 132"/>
                <a:gd name="T40" fmla="+- 0 1170 1152"/>
                <a:gd name="T41" fmla="*/ T40 w 51"/>
                <a:gd name="T42" fmla="+- 0 1284 1263"/>
                <a:gd name="T43" fmla="*/ 1284 h 132"/>
                <a:gd name="T44" fmla="+- 0 1171 1152"/>
                <a:gd name="T45" fmla="*/ T44 w 51"/>
                <a:gd name="T46" fmla="+- 0 1287 1263"/>
                <a:gd name="T47" fmla="*/ 1287 h 132"/>
                <a:gd name="T48" fmla="+- 0 1171 1152"/>
                <a:gd name="T49" fmla="*/ T48 w 51"/>
                <a:gd name="T50" fmla="+- 0 1293 1263"/>
                <a:gd name="T51" fmla="*/ 1293 h 132"/>
                <a:gd name="T52" fmla="+- 0 1171 1152"/>
                <a:gd name="T53" fmla="*/ T52 w 51"/>
                <a:gd name="T54" fmla="+- 0 1379 1263"/>
                <a:gd name="T55" fmla="*/ 1379 h 132"/>
                <a:gd name="T56" fmla="+- 0 1170 1152"/>
                <a:gd name="T57" fmla="*/ T56 w 51"/>
                <a:gd name="T58" fmla="+- 0 1384 1263"/>
                <a:gd name="T59" fmla="*/ 1384 h 132"/>
                <a:gd name="T60" fmla="+- 0 1170 1152"/>
                <a:gd name="T61" fmla="*/ T60 w 51"/>
                <a:gd name="T62" fmla="+- 0 1385 1263"/>
                <a:gd name="T63" fmla="*/ 1385 h 132"/>
                <a:gd name="T64" fmla="+- 0 1169 1152"/>
                <a:gd name="T65" fmla="*/ T64 w 51"/>
                <a:gd name="T66" fmla="+- 0 1387 1263"/>
                <a:gd name="T67" fmla="*/ 1387 h 132"/>
                <a:gd name="T68" fmla="+- 0 1168 1152"/>
                <a:gd name="T69" fmla="*/ T68 w 51"/>
                <a:gd name="T70" fmla="+- 0 1388 1263"/>
                <a:gd name="T71" fmla="*/ 1388 h 132"/>
                <a:gd name="T72" fmla="+- 0 1164 1152"/>
                <a:gd name="T73" fmla="*/ T72 w 51"/>
                <a:gd name="T74" fmla="+- 0 1390 1263"/>
                <a:gd name="T75" fmla="*/ 1390 h 132"/>
                <a:gd name="T76" fmla="+- 0 1160 1152"/>
                <a:gd name="T77" fmla="*/ T76 w 51"/>
                <a:gd name="T78" fmla="+- 0 1391 1263"/>
                <a:gd name="T79" fmla="*/ 1391 h 132"/>
                <a:gd name="T80" fmla="+- 0 1197 1152"/>
                <a:gd name="T81" fmla="*/ T80 w 51"/>
                <a:gd name="T82" fmla="+- 0 1391 1263"/>
                <a:gd name="T83" fmla="*/ 1391 h 132"/>
                <a:gd name="T84" fmla="+- 0 1193 1152"/>
                <a:gd name="T85" fmla="*/ T84 w 51"/>
                <a:gd name="T86" fmla="+- 0 1390 1263"/>
                <a:gd name="T87" fmla="*/ 1390 h 132"/>
                <a:gd name="T88" fmla="+- 0 1189 1152"/>
                <a:gd name="T89" fmla="*/ T88 w 51"/>
                <a:gd name="T90" fmla="+- 0 1388 1263"/>
                <a:gd name="T91" fmla="*/ 1388 h 132"/>
                <a:gd name="T92" fmla="+- 0 1188 1152"/>
                <a:gd name="T93" fmla="*/ T92 w 51"/>
                <a:gd name="T94" fmla="+- 0 1387 1263"/>
                <a:gd name="T95" fmla="*/ 1387 h 132"/>
                <a:gd name="T96" fmla="+- 0 1187 1152"/>
                <a:gd name="T97" fmla="*/ T96 w 51"/>
                <a:gd name="T98" fmla="+- 0 1383 1263"/>
                <a:gd name="T99" fmla="*/ 1383 h 132"/>
                <a:gd name="T100" fmla="+- 0 1187 1152"/>
                <a:gd name="T101" fmla="*/ T100 w 51"/>
                <a:gd name="T102" fmla="+- 0 1379 1263"/>
                <a:gd name="T103" fmla="*/ 1379 h 132"/>
                <a:gd name="T104" fmla="+- 0 1187 1152"/>
                <a:gd name="T105" fmla="*/ T104 w 51"/>
                <a:gd name="T106" fmla="+- 0 1278 1263"/>
                <a:gd name="T107" fmla="*/ 1278 h 132"/>
                <a:gd name="T108" fmla="+- 0 1187 1152"/>
                <a:gd name="T109" fmla="*/ T108 w 51"/>
                <a:gd name="T110" fmla="+- 0 1263 1263"/>
                <a:gd name="T111" fmla="*/ 1263 h 132"/>
                <a:gd name="T112" fmla="+- 0 1183 1152"/>
                <a:gd name="T113" fmla="*/ T112 w 51"/>
                <a:gd name="T114" fmla="+- 0 1263 1263"/>
                <a:gd name="T115" fmla="*/ 1263 h 132"/>
                <a:gd name="T116" fmla="+- 0 1152 1152"/>
                <a:gd name="T117" fmla="*/ T116 w 51"/>
                <a:gd name="T118" fmla="+- 0 1278 1263"/>
                <a:gd name="T119" fmla="*/ 1278 h 132"/>
                <a:gd name="T120" fmla="+- 0 1154 1152"/>
                <a:gd name="T121" fmla="*/ T120 w 51"/>
                <a:gd name="T122" fmla="+- 0 1281 1263"/>
                <a:gd name="T123" fmla="*/ 1281 h 132"/>
                <a:gd name="T124" fmla="+- 0 1158 1152"/>
                <a:gd name="T125" fmla="*/ T124 w 51"/>
                <a:gd name="T126" fmla="+- 0 1279 1263"/>
                <a:gd name="T127" fmla="*/ 1279 h 132"/>
                <a:gd name="T128" fmla="+- 0 1161 1152"/>
                <a:gd name="T129" fmla="*/ T128 w 51"/>
                <a:gd name="T130" fmla="+- 0 1278 1263"/>
                <a:gd name="T131" fmla="*/ 1278 h 132"/>
                <a:gd name="T132" fmla="+- 0 1187 1152"/>
                <a:gd name="T133" fmla="*/ T132 w 51"/>
                <a:gd name="T134" fmla="+- 0 1278 1263"/>
                <a:gd name="T135" fmla="*/ 1278 h 132"/>
                <a:gd name="T136" fmla="+- 0 1187 1152"/>
                <a:gd name="T137" fmla="*/ T136 w 51"/>
                <a:gd name="T138" fmla="+- 0 1263 1263"/>
                <a:gd name="T139" fmla="*/ 1263 h 13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51" h="132">
                  <a:moveTo>
                    <a:pt x="51" y="128"/>
                  </a:moveTo>
                  <a:lnTo>
                    <a:pt x="2" y="128"/>
                  </a:lnTo>
                  <a:lnTo>
                    <a:pt x="2" y="131"/>
                  </a:lnTo>
                  <a:lnTo>
                    <a:pt x="51" y="131"/>
                  </a:lnTo>
                  <a:lnTo>
                    <a:pt x="51" y="128"/>
                  </a:lnTo>
                  <a:close/>
                  <a:moveTo>
                    <a:pt x="35" y="15"/>
                  </a:moveTo>
                  <a:lnTo>
                    <a:pt x="13" y="15"/>
                  </a:lnTo>
                  <a:lnTo>
                    <a:pt x="14" y="16"/>
                  </a:lnTo>
                  <a:lnTo>
                    <a:pt x="17" y="18"/>
                  </a:lnTo>
                  <a:lnTo>
                    <a:pt x="18" y="19"/>
                  </a:lnTo>
                  <a:lnTo>
                    <a:pt x="18" y="21"/>
                  </a:lnTo>
                  <a:lnTo>
                    <a:pt x="19" y="24"/>
                  </a:lnTo>
                  <a:lnTo>
                    <a:pt x="19" y="30"/>
                  </a:lnTo>
                  <a:lnTo>
                    <a:pt x="19" y="116"/>
                  </a:lnTo>
                  <a:lnTo>
                    <a:pt x="18" y="121"/>
                  </a:lnTo>
                  <a:lnTo>
                    <a:pt x="18" y="122"/>
                  </a:lnTo>
                  <a:lnTo>
                    <a:pt x="17" y="124"/>
                  </a:lnTo>
                  <a:lnTo>
                    <a:pt x="16" y="125"/>
                  </a:lnTo>
                  <a:lnTo>
                    <a:pt x="12" y="127"/>
                  </a:lnTo>
                  <a:lnTo>
                    <a:pt x="8" y="128"/>
                  </a:lnTo>
                  <a:lnTo>
                    <a:pt x="45" y="128"/>
                  </a:lnTo>
                  <a:lnTo>
                    <a:pt x="41" y="127"/>
                  </a:lnTo>
                  <a:lnTo>
                    <a:pt x="37" y="125"/>
                  </a:lnTo>
                  <a:lnTo>
                    <a:pt x="36" y="124"/>
                  </a:lnTo>
                  <a:lnTo>
                    <a:pt x="35" y="120"/>
                  </a:lnTo>
                  <a:lnTo>
                    <a:pt x="35" y="116"/>
                  </a:lnTo>
                  <a:lnTo>
                    <a:pt x="35" y="15"/>
                  </a:lnTo>
                  <a:close/>
                  <a:moveTo>
                    <a:pt x="35" y="0"/>
                  </a:moveTo>
                  <a:lnTo>
                    <a:pt x="31" y="0"/>
                  </a:lnTo>
                  <a:lnTo>
                    <a:pt x="0" y="15"/>
                  </a:lnTo>
                  <a:lnTo>
                    <a:pt x="2" y="18"/>
                  </a:lnTo>
                  <a:lnTo>
                    <a:pt x="6" y="16"/>
                  </a:lnTo>
                  <a:lnTo>
                    <a:pt x="9" y="15"/>
                  </a:lnTo>
                  <a:lnTo>
                    <a:pt x="35" y="1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079" name="Picture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3" y="1262"/>
              <a:ext cx="310" cy="135"/>
            </a:xfrm>
            <a:prstGeom prst="rect">
              <a:avLst/>
            </a:prstGeom>
            <a:grpFill/>
            <a:extLst/>
          </p:spPr>
        </p:pic>
        <p:pic>
          <p:nvPicPr>
            <p:cNvPr id="2078"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990" cy="1381"/>
            </a:xfrm>
            <a:prstGeom prst="rect">
              <a:avLst/>
            </a:prstGeom>
            <a:grpFill/>
            <a:extLst/>
          </p:spPr>
        </p:pic>
      </p:grpSp>
      <p:sp>
        <p:nvSpPr>
          <p:cNvPr id="23" name="TextBox 22"/>
          <p:cNvSpPr txBox="1"/>
          <p:nvPr/>
        </p:nvSpPr>
        <p:spPr>
          <a:xfrm>
            <a:off x="0" y="4172755"/>
            <a:ext cx="2874637" cy="523220"/>
          </a:xfrm>
          <a:prstGeom prst="rect">
            <a:avLst/>
          </a:prstGeom>
          <a:noFill/>
        </p:spPr>
        <p:txBody>
          <a:bodyPr wrap="square" rtlCol="0">
            <a:spAutoFit/>
          </a:bodyPr>
          <a:lstStyle/>
          <a:p>
            <a:r>
              <a:rPr lang="en-US" sz="1400" b="1" dirty="0"/>
              <a:t>Change in internal </a:t>
            </a:r>
            <a:r>
              <a:rPr lang="en-US" sz="1400" b="1" dirty="0" smtClean="0"/>
              <a:t>energy by heating</a:t>
            </a:r>
            <a:endParaRPr lang="en-US" sz="1400" dirty="0"/>
          </a:p>
        </p:txBody>
      </p:sp>
      <p:sp>
        <p:nvSpPr>
          <p:cNvPr id="24" name="TextBox 23"/>
          <p:cNvSpPr txBox="1"/>
          <p:nvPr/>
        </p:nvSpPr>
        <p:spPr>
          <a:xfrm>
            <a:off x="0" y="6166131"/>
            <a:ext cx="3155324" cy="461665"/>
          </a:xfrm>
          <a:prstGeom prst="rect">
            <a:avLst/>
          </a:prstGeom>
          <a:noFill/>
        </p:spPr>
        <p:txBody>
          <a:bodyPr wrap="square" rtlCol="0">
            <a:spAutoFit/>
          </a:bodyPr>
          <a:lstStyle/>
          <a:p>
            <a:r>
              <a:rPr lang="en-US" sz="1200" b="1" dirty="0"/>
              <a:t>Change in internal </a:t>
            </a:r>
            <a:r>
              <a:rPr lang="en-US" sz="1200" b="1" dirty="0" smtClean="0"/>
              <a:t>energy by doing work</a:t>
            </a:r>
            <a:endParaRPr lang="en-US" sz="1200" dirty="0"/>
          </a:p>
        </p:txBody>
      </p:sp>
    </p:spTree>
    <p:extLst>
      <p:ext uri="{BB962C8B-B14F-4D97-AF65-F5344CB8AC3E}">
        <p14:creationId xmlns:p14="http://schemas.microsoft.com/office/powerpoint/2010/main" val="25996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1000"/>
                                        <p:tgtEl>
                                          <p:spTgt spid="3">
                                            <p:txEl>
                                              <p:pRg st="1" end="1"/>
                                            </p:txEl>
                                          </p:spTgt>
                                        </p:tgtEl>
                                      </p:cBhvr>
                                    </p:animEffect>
                                    <p:anim calcmode="lin" valueType="num">
                                      <p:cBhvr>
                                        <p:cTn id="3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1000"/>
                                        <p:tgtEl>
                                          <p:spTgt spid="3">
                                            <p:txEl>
                                              <p:pRg st="2" end="2"/>
                                            </p:txEl>
                                          </p:spTgt>
                                        </p:tgtEl>
                                      </p:cBhvr>
                                    </p:animEffect>
                                    <p:anim calcmode="lin" valueType="num">
                                      <p:cBhvr>
                                        <p:cTn id="4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1000"/>
                                        <p:tgtEl>
                                          <p:spTgt spid="3">
                                            <p:txEl>
                                              <p:pRg st="4" end="4"/>
                                            </p:txEl>
                                          </p:spTgt>
                                        </p:tgtEl>
                                      </p:cBhvr>
                                    </p:animEffect>
                                    <p:anim calcmode="lin" valueType="num">
                                      <p:cBhvr>
                                        <p:cTn id="6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fade">
                                      <p:cBhvr>
                                        <p:cTn id="66" dur="1000"/>
                                        <p:tgtEl>
                                          <p:spTgt spid="3">
                                            <p:txEl>
                                              <p:pRg st="5" end="5"/>
                                            </p:txEl>
                                          </p:spTgt>
                                        </p:tgtEl>
                                      </p:cBhvr>
                                    </p:animEffect>
                                    <p:anim calcmode="lin" valueType="num">
                                      <p:cBhvr>
                                        <p:cTn id="6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fade">
                                      <p:cBhvr>
                                        <p:cTn id="73" dur="1000"/>
                                        <p:tgtEl>
                                          <p:spTgt spid="3">
                                            <p:txEl>
                                              <p:pRg st="6" end="6"/>
                                            </p:txEl>
                                          </p:spTgt>
                                        </p:tgtEl>
                                      </p:cBhvr>
                                    </p:animEffect>
                                    <p:anim calcmode="lin" valueType="num">
                                      <p:cBhvr>
                                        <p:cTn id="7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animEffect transition="in" filter="fade">
                                      <p:cBhvr>
                                        <p:cTn id="80" dur="1000"/>
                                        <p:tgtEl>
                                          <p:spTgt spid="3">
                                            <p:txEl>
                                              <p:pRg st="7" end="7"/>
                                            </p:txEl>
                                          </p:spTgt>
                                        </p:tgtEl>
                                      </p:cBhvr>
                                    </p:animEffect>
                                    <p:anim calcmode="lin" valueType="num">
                                      <p:cBhvr>
                                        <p:cTn id="8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docProps/app.xml><?xml version="1.0" encoding="utf-8"?>
<Properties xmlns="http://schemas.openxmlformats.org/officeDocument/2006/extended-properties" xmlns:vt="http://schemas.openxmlformats.org/officeDocument/2006/docPropsVTypes">
  <Template>TM04033921[[fn=Damask]]</Template>
  <TotalTime>984</TotalTime>
  <Words>3677</Words>
  <Application>Microsoft Office PowerPoint</Application>
  <PresentationFormat>Widescreen</PresentationFormat>
  <Paragraphs>364</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Bookman Old Style</vt:lpstr>
      <vt:lpstr>Cambria Math</vt:lpstr>
      <vt:lpstr>Rockwell</vt:lpstr>
      <vt:lpstr>Wingdings</vt:lpstr>
      <vt:lpstr>Damask</vt:lpstr>
      <vt:lpstr>Thermodynamics</vt:lpstr>
      <vt:lpstr>Definition of thermodynamic</vt:lpstr>
      <vt:lpstr>Thermal Equilibrium</vt:lpstr>
      <vt:lpstr>Zeroth Law of Thermodynamics</vt:lpstr>
      <vt:lpstr>Heat, Internal Energy and Work</vt:lpstr>
      <vt:lpstr>Thermodynamic system and Thermodynamic Process</vt:lpstr>
      <vt:lpstr>Types of thermodynamic system</vt:lpstr>
      <vt:lpstr>Heat</vt:lpstr>
      <vt:lpstr>Change in Internal Energy of a System</vt:lpstr>
      <vt:lpstr>PowerPoint Presentation</vt:lpstr>
      <vt:lpstr>First Law of Thermodynamics</vt:lpstr>
      <vt:lpstr>PowerPoint Presentation</vt:lpstr>
      <vt:lpstr>Property of a system or a system variable</vt:lpstr>
      <vt:lpstr>Intensive and Extensive variables</vt:lpstr>
      <vt:lpstr>Thermodynamic equilibrium</vt:lpstr>
      <vt:lpstr>Thermodynamic State Variables and Equation of State</vt:lpstr>
      <vt:lpstr>The P - V diagram</vt:lpstr>
      <vt:lpstr>Thermodynamic Process</vt:lpstr>
      <vt:lpstr>Work Done During a Thermodynamic Process</vt:lpstr>
      <vt:lpstr>PowerPoint Presentation</vt:lpstr>
      <vt:lpstr>Heat Added During a Thermodynamic Process</vt:lpstr>
      <vt:lpstr>PowerPoint Presentation</vt:lpstr>
      <vt:lpstr>Classification of Thermodynamic Processes</vt:lpstr>
      <vt:lpstr>Reversible and Irreversible Processes</vt:lpstr>
      <vt:lpstr>Cause of Irreversibility</vt:lpstr>
      <vt:lpstr>Assumptions for discussion of thermodynamic processes</vt:lpstr>
      <vt:lpstr>Isothermal process</vt:lpstr>
      <vt:lpstr>Thermodynamics of Isothermal Process</vt:lpstr>
      <vt:lpstr>Isobaric process</vt:lpstr>
      <vt:lpstr>Thermodynamics of Isobaric process</vt:lpstr>
      <vt:lpstr>Isochoric process</vt:lpstr>
      <vt:lpstr>Thermodynamics of Isochoric process</vt:lpstr>
      <vt:lpstr>Adiabatic process</vt:lpstr>
      <vt:lpstr>Thermodynamics of Adiabatic process</vt:lpstr>
      <vt:lpstr>Cyclic Process</vt:lpstr>
      <vt:lpstr>Free Expansion</vt:lpstr>
      <vt:lpstr>Heat Engines</vt:lpstr>
      <vt:lpstr>heat engine elements</vt:lpstr>
      <vt:lpstr>Heat engines types and steps of working</vt:lpstr>
      <vt:lpstr>Working of heat engine</vt:lpstr>
      <vt:lpstr>The Heat Engine Cycle and the p-V diagram</vt:lpstr>
      <vt:lpstr>Refrigerators and Heat Pumps</vt:lpstr>
      <vt:lpstr>Refrigerator working</vt:lpstr>
      <vt:lpstr>PowerPoint Presentation</vt:lpstr>
      <vt:lpstr>Performance of a Refrigerator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Thermodynamic Process</dc:title>
  <dc:creator>siraj</dc:creator>
  <cp:lastModifiedBy>siraj</cp:lastModifiedBy>
  <cp:revision>140</cp:revision>
  <dcterms:created xsi:type="dcterms:W3CDTF">2020-10-06T04:53:36Z</dcterms:created>
  <dcterms:modified xsi:type="dcterms:W3CDTF">2021-12-18T06:33:50Z</dcterms:modified>
</cp:coreProperties>
</file>